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51"/>
  </p:notesMasterIdLst>
  <p:sldIdLst>
    <p:sldId id="258" r:id="rId2"/>
    <p:sldId id="257" r:id="rId3"/>
    <p:sldId id="291" r:id="rId4"/>
    <p:sldId id="290" r:id="rId5"/>
    <p:sldId id="300" r:id="rId6"/>
    <p:sldId id="301" r:id="rId7"/>
    <p:sldId id="259" r:id="rId8"/>
    <p:sldId id="260" r:id="rId9"/>
    <p:sldId id="261" r:id="rId10"/>
    <p:sldId id="262" r:id="rId11"/>
    <p:sldId id="263" r:id="rId12"/>
    <p:sldId id="264" r:id="rId13"/>
    <p:sldId id="265" r:id="rId14"/>
    <p:sldId id="266" r:id="rId15"/>
    <p:sldId id="267" r:id="rId16"/>
    <p:sldId id="302" r:id="rId17"/>
    <p:sldId id="268" r:id="rId18"/>
    <p:sldId id="269" r:id="rId19"/>
    <p:sldId id="273" r:id="rId20"/>
    <p:sldId id="271" r:id="rId21"/>
    <p:sldId id="272"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303" r:id="rId39"/>
    <p:sldId id="304" r:id="rId40"/>
    <p:sldId id="292" r:id="rId41"/>
    <p:sldId id="293" r:id="rId42"/>
    <p:sldId id="294" r:id="rId43"/>
    <p:sldId id="295" r:id="rId44"/>
    <p:sldId id="296" r:id="rId45"/>
    <p:sldId id="297" r:id="rId46"/>
    <p:sldId id="298" r:id="rId47"/>
    <p:sldId id="299" r:id="rId48"/>
    <p:sldId id="305" r:id="rId49"/>
    <p:sldId id="306"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1448"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C7D9E4-3AEC-49A3-B189-2BF8919604EB}" type="datetimeFigureOut">
              <a:rPr lang="en-US" smtClean="0"/>
              <a:pPr/>
              <a:t>6/18/2024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91833E-C338-4DAD-883E-D059870A330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91833E-C338-4DAD-883E-D059870A3305}"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8F87106C-B42F-4E12-8904-4C388AE77464}" type="datetimeFigureOut">
              <a:rPr lang="en-US" smtClean="0"/>
              <a:pPr/>
              <a:t>6/18/2024</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08233AE7-FFD7-4FC5-81D7-34D9AEA02AE7}"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F87106C-B42F-4E12-8904-4C388AE77464}"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33AE7-FFD7-4FC5-81D7-34D9AEA02AE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F87106C-B42F-4E12-8904-4C388AE77464}"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33AE7-FFD7-4FC5-81D7-34D9AEA02AE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F87106C-B42F-4E12-8904-4C388AE77464}"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33AE7-FFD7-4FC5-81D7-34D9AEA02AE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F87106C-B42F-4E12-8904-4C388AE77464}"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33AE7-FFD7-4FC5-81D7-34D9AEA02AE7}"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F87106C-B42F-4E12-8904-4C388AE77464}" type="datetimeFigureOut">
              <a:rPr lang="en-US" smtClean="0"/>
              <a:pPr/>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233AE7-FFD7-4FC5-81D7-34D9AEA02AE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F87106C-B42F-4E12-8904-4C388AE77464}" type="datetimeFigureOut">
              <a:rPr lang="en-US" smtClean="0"/>
              <a:pPr/>
              <a:t>6/18/2024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233AE7-FFD7-4FC5-81D7-34D9AEA02AE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8F87106C-B42F-4E12-8904-4C388AE77464}" type="datetimeFigureOut">
              <a:rPr lang="en-US" smtClean="0"/>
              <a:pPr/>
              <a:t>6/18/2024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233AE7-FFD7-4FC5-81D7-34D9AEA02AE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8F87106C-B42F-4E12-8904-4C388AE77464}" type="datetimeFigureOut">
              <a:rPr lang="en-US" smtClean="0"/>
              <a:pPr/>
              <a:t>6/18/2024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233AE7-FFD7-4FC5-81D7-34D9AEA02AE7}"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F87106C-B42F-4E12-8904-4C388AE77464}" type="datetimeFigureOut">
              <a:rPr lang="en-US" smtClean="0"/>
              <a:pPr/>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233AE7-FFD7-4FC5-81D7-34D9AEA02AE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8F87106C-B42F-4E12-8904-4C388AE77464}" type="datetimeFigureOut">
              <a:rPr lang="en-US" smtClean="0"/>
              <a:pPr/>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233AE7-FFD7-4FC5-81D7-34D9AEA02AE7}"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F87106C-B42F-4E12-8904-4C388AE77464}" type="datetimeFigureOut">
              <a:rPr lang="en-US" smtClean="0"/>
              <a:pPr/>
              <a:t>6/18/2024</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8233AE7-FFD7-4FC5-81D7-34D9AEA02AE7}"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1499616"/>
            <a:ext cx="7406640" cy="1472184"/>
          </a:xfrm>
        </p:spPr>
        <p:txBody>
          <a:bodyPr>
            <a:normAutofit/>
          </a:bodyPr>
          <a:lstStyle/>
          <a:p>
            <a:r>
              <a:rPr lang="en-US" dirty="0"/>
              <a:t>MCKENZIE APPROACH FOR NECK PAIN</a:t>
            </a:r>
          </a:p>
        </p:txBody>
      </p:sp>
      <p:sp>
        <p:nvSpPr>
          <p:cNvPr id="3" name="Subtitle 2"/>
          <p:cNvSpPr>
            <a:spLocks noGrp="1"/>
          </p:cNvSpPr>
          <p:nvPr>
            <p:ph type="subTitle" idx="1"/>
          </p:nvPr>
        </p:nvSpPr>
        <p:spPr>
          <a:xfrm>
            <a:off x="2362200" y="4800600"/>
            <a:ext cx="7406640" cy="1752600"/>
          </a:xfrm>
        </p:spPr>
        <p:txBody>
          <a:bodyPr>
            <a:normAutofit lnSpcReduction="10000"/>
          </a:bodyPr>
          <a:lstStyle/>
          <a:p>
            <a:pPr algn="ctr">
              <a:lnSpc>
                <a:spcPct val="120000"/>
              </a:lnSpc>
            </a:pPr>
            <a:r>
              <a:rPr lang="en-US" sz="2400" dirty="0">
                <a:latin typeface="+mj-lt"/>
                <a:cs typeface="Times New Roman" panose="02020603050405020304" pitchFamily="18" charset="0"/>
              </a:rPr>
              <a:t>Dr. </a:t>
            </a:r>
            <a:r>
              <a:rPr lang="en-US" sz="2400" dirty="0" err="1">
                <a:latin typeface="+mj-lt"/>
                <a:cs typeface="Times New Roman" panose="02020603050405020304" pitchFamily="18" charset="0"/>
              </a:rPr>
              <a:t>Sanket</a:t>
            </a:r>
            <a:r>
              <a:rPr lang="en-US" sz="2400" dirty="0">
                <a:latin typeface="+mj-lt"/>
                <a:cs typeface="Times New Roman" panose="02020603050405020304" pitchFamily="18" charset="0"/>
              </a:rPr>
              <a:t> </a:t>
            </a:r>
            <a:r>
              <a:rPr lang="en-US" sz="2400" dirty="0" err="1">
                <a:latin typeface="+mj-lt"/>
                <a:cs typeface="Times New Roman" panose="02020603050405020304" pitchFamily="18" charset="0"/>
              </a:rPr>
              <a:t>Mungikar</a:t>
            </a:r>
            <a:r>
              <a:rPr lang="en-US" sz="2400" dirty="0">
                <a:latin typeface="+mj-lt"/>
                <a:cs typeface="Times New Roman" panose="02020603050405020304" pitchFamily="18" charset="0"/>
              </a:rPr>
              <a:t> </a:t>
            </a:r>
          </a:p>
          <a:p>
            <a:pPr algn="ctr">
              <a:lnSpc>
                <a:spcPct val="120000"/>
              </a:lnSpc>
            </a:pPr>
            <a:r>
              <a:rPr lang="en-US" sz="2400" dirty="0">
                <a:latin typeface="+mj-lt"/>
                <a:cs typeface="Times New Roman" panose="02020603050405020304" pitchFamily="18" charset="0"/>
              </a:rPr>
              <a:t>Dept Of Musculoskeletal Physiotherapy</a:t>
            </a:r>
          </a:p>
          <a:p>
            <a:pPr algn="ctr"/>
            <a:r>
              <a:rPr lang="en-IN" sz="2400" dirty="0">
                <a:latin typeface="+mj-lt"/>
                <a:cs typeface="Times New Roman" panose="02020603050405020304" pitchFamily="18" charset="0"/>
              </a:rPr>
              <a:t>MGM Institute Of Physiotherapy</a:t>
            </a:r>
          </a:p>
          <a:p>
            <a:pPr algn="ctr"/>
            <a:r>
              <a:rPr lang="en-IN" sz="2400" dirty="0" err="1">
                <a:latin typeface="+mj-lt"/>
                <a:cs typeface="Times New Roman" panose="02020603050405020304" pitchFamily="18" charset="0"/>
              </a:rPr>
              <a:t>Chh.Sambhajinagar</a:t>
            </a:r>
            <a:endParaRPr lang="en-IN" sz="2400" dirty="0">
              <a:latin typeface="+mj-lt"/>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causes of neck pain</a:t>
            </a:r>
          </a:p>
        </p:txBody>
      </p:sp>
      <p:sp>
        <p:nvSpPr>
          <p:cNvPr id="3" name="Content Placeholder 2"/>
          <p:cNvSpPr>
            <a:spLocks noGrp="1"/>
          </p:cNvSpPr>
          <p:nvPr>
            <p:ph idx="1"/>
          </p:nvPr>
        </p:nvSpPr>
        <p:spPr>
          <a:xfrm>
            <a:off x="1435608" y="1219200"/>
            <a:ext cx="7498080" cy="4800600"/>
          </a:xfrm>
        </p:spPr>
        <p:txBody>
          <a:bodyPr>
            <a:noAutofit/>
          </a:bodyPr>
          <a:lstStyle/>
          <a:p>
            <a:pPr marL="596646" indent="-514350">
              <a:buFont typeface="+mj-lt"/>
              <a:buAutoNum type="arabicPeriod"/>
            </a:pPr>
            <a:r>
              <a:rPr lang="en-IN" sz="2400" dirty="0">
                <a:solidFill>
                  <a:schemeClr val="accent1"/>
                </a:solidFill>
              </a:rPr>
              <a:t>Sitting for prolonged periods:</a:t>
            </a:r>
          </a:p>
          <a:p>
            <a:pPr marL="596646" indent="-514350">
              <a:buFont typeface="Wingdings" pitchFamily="2" charset="2"/>
              <a:buChar char="Ø"/>
            </a:pPr>
            <a:r>
              <a:rPr lang="en-IN" sz="2400" dirty="0"/>
              <a:t>When we sit and relax in a chair, the head and neck protrude because the muscles that support them become tired. </a:t>
            </a:r>
          </a:p>
          <a:p>
            <a:pPr marL="596646" indent="-514350">
              <a:buFont typeface="Wingdings" pitchFamily="2" charset="2"/>
              <a:buChar char="Ø"/>
            </a:pPr>
            <a:r>
              <a:rPr lang="en-IN" sz="2400" dirty="0"/>
              <a:t>As the muscles tire they relax and so we lose the main support a good posture.</a:t>
            </a:r>
          </a:p>
          <a:p>
            <a:pPr marL="596646" indent="-514350">
              <a:buFont typeface="Wingdings" pitchFamily="2" charset="2"/>
              <a:buChar char="Ø"/>
            </a:pPr>
            <a:r>
              <a:rPr lang="en-IN" sz="2400" dirty="0"/>
              <a:t> The result is the protruded head posture. </a:t>
            </a:r>
          </a:p>
          <a:p>
            <a:pPr marL="596646" indent="-514350">
              <a:buFont typeface="Wingdings" pitchFamily="2" charset="2"/>
              <a:buChar char="Ø"/>
            </a:pPr>
            <a:r>
              <a:rPr lang="en-IN" sz="2400" dirty="0"/>
              <a:t>When the protruded head posture is maintained long enough, it causes overstretching of ligaments.</a:t>
            </a:r>
          </a:p>
          <a:p>
            <a:pPr marL="596646" indent="-514350">
              <a:buFont typeface="Wingdings" pitchFamily="2" charset="2"/>
              <a:buChar char="Ø"/>
            </a:pPr>
            <a:r>
              <a:rPr lang="en-IN" sz="2400" dirty="0"/>
              <a:t>Thus pain will arise in certain positions only. </a:t>
            </a:r>
          </a:p>
          <a:p>
            <a:pPr marL="596646" indent="-514350">
              <a:buFont typeface="Wingdings" pitchFamily="2" charset="2"/>
              <a:buChar char="Ø"/>
            </a:pPr>
            <a:r>
              <a:rPr lang="en-IN" sz="2400" dirty="0"/>
              <a:t>Once the protruded posture has become a habit and is maintained most of the time, it may also cause distortion of the discs contained in the vertebral joints. </a:t>
            </a:r>
          </a:p>
          <a:p>
            <a:pPr>
              <a:buNone/>
            </a:pP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609600"/>
            <a:ext cx="7498080" cy="5638800"/>
          </a:xfrm>
        </p:spPr>
        <p:txBody>
          <a:bodyPr>
            <a:normAutofit/>
          </a:bodyPr>
          <a:lstStyle/>
          <a:p>
            <a:r>
              <a:rPr lang="en-IN" sz="2400" dirty="0"/>
              <a:t>At this Stage movements as well as positions will produce pain.</a:t>
            </a:r>
          </a:p>
          <a:p>
            <a:r>
              <a:rPr lang="en-IN" sz="2400" dirty="0"/>
              <a:t>Neck problems. developed in this way are the consequence of postural neglect. Poor neck posture is not the only cause of neck pain. </a:t>
            </a:r>
          </a:p>
          <a:p>
            <a:r>
              <a:rPr lang="en-IN" sz="2400" dirty="0"/>
              <a:t>It is however one of the main causes and the most troublesome perpetuating factor.</a:t>
            </a:r>
          </a:p>
          <a:p>
            <a:r>
              <a:rPr lang="en-IN" sz="2400" dirty="0"/>
              <a:t>During sitting, the position of the low back strongly influences the posture of the neck. </a:t>
            </a:r>
          </a:p>
          <a:p>
            <a:r>
              <a:rPr lang="en-IN" sz="2400" dirty="0"/>
              <a:t>If the low back is allowed to slouch, it is impossible to Sit With head and neck pulled backwards.</a:t>
            </a:r>
          </a:p>
          <a:p>
            <a:r>
              <a:rPr lang="en-IN" sz="2400" dirty="0"/>
              <a:t>Once we have been sitting in a certain position a few minutes, our body sags and we end up sitting slouched with a rounded low back and protruded head and neck. </a:t>
            </a:r>
            <a:endParaRPr lang="en-US" sz="2400" dirty="0"/>
          </a:p>
          <a:p>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20.jpeg"/>
          <p:cNvPicPr/>
          <p:nvPr/>
        </p:nvPicPr>
        <p:blipFill>
          <a:blip r:embed="rId2" cstate="print"/>
          <a:stretch>
            <a:fillRect/>
          </a:stretch>
        </p:blipFill>
        <p:spPr>
          <a:xfrm>
            <a:off x="1371600" y="304800"/>
            <a:ext cx="2283618" cy="2474119"/>
          </a:xfrm>
          <a:prstGeom prst="rect">
            <a:avLst/>
          </a:prstGeom>
        </p:spPr>
      </p:pic>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5" name="Rectangle 3"/>
          <p:cNvSpPr>
            <a:spLocks noChangeArrowheads="1"/>
          </p:cNvSpPr>
          <p:nvPr/>
        </p:nvSpPr>
        <p:spPr bwMode="auto">
          <a:xfrm>
            <a:off x="1066800" y="2819400"/>
            <a:ext cx="2820003"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a:ln>
                  <a:noFill/>
                </a:ln>
                <a:solidFill>
                  <a:srgbClr val="494946"/>
                </a:solidFill>
                <a:effectLst/>
                <a:latin typeface="Arial" pitchFamily="34" charset="0"/>
                <a:ea typeface="Times New Roman" pitchFamily="18" charset="0"/>
                <a:cs typeface="Arial" pitchFamily="34" charset="0"/>
              </a:rPr>
              <a:t>Bad </a:t>
            </a:r>
            <a:r>
              <a:rPr kumimoji="0" lang="en-US" sz="2400" b="0" i="1" u="none" strike="noStrike" cap="none" normalizeH="0" baseline="0" dirty="0">
                <a:ln>
                  <a:noFill/>
                </a:ln>
                <a:solidFill>
                  <a:srgbClr val="5E605B"/>
                </a:solidFill>
                <a:effectLst/>
                <a:latin typeface="Arial" pitchFamily="34" charset="0"/>
                <a:ea typeface="Times New Roman" pitchFamily="18" charset="0"/>
                <a:cs typeface="Arial" pitchFamily="34" charset="0"/>
              </a:rPr>
              <a:t>sitting posture</a:t>
            </a:r>
            <a:r>
              <a:rPr kumimoji="0" lang="en-US" sz="2400" b="0" i="1" u="none" strike="noStrike" cap="none" normalizeH="0" baseline="0" dirty="0">
                <a:ln>
                  <a:noFill/>
                </a:ln>
                <a:solidFill>
                  <a:srgbClr val="A0A19A"/>
                </a:solidFill>
                <a:effectLst/>
                <a:latin typeface="Arial" pitchFamily="34" charset="0"/>
                <a:ea typeface="Times New Roman" pitchFamily="18" charset="0"/>
                <a:cs typeface="Arial" pitchFamily="34" charset="0"/>
              </a:rPr>
              <a:t>.</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pic>
        <p:nvPicPr>
          <p:cNvPr id="6" name="image21.jpeg"/>
          <p:cNvPicPr/>
          <p:nvPr/>
        </p:nvPicPr>
        <p:blipFill>
          <a:blip r:embed="rId3" cstate="print"/>
          <a:stretch>
            <a:fillRect/>
          </a:stretch>
        </p:blipFill>
        <p:spPr>
          <a:xfrm>
            <a:off x="5029200" y="304800"/>
            <a:ext cx="2286000" cy="2438400"/>
          </a:xfrm>
          <a:prstGeom prst="rect">
            <a:avLst/>
          </a:prstGeom>
        </p:spPr>
      </p:pic>
      <p:sp>
        <p:nvSpPr>
          <p:cNvPr id="7" name="Rectangle 6"/>
          <p:cNvSpPr/>
          <p:nvPr/>
        </p:nvSpPr>
        <p:spPr>
          <a:xfrm>
            <a:off x="5029200" y="2819400"/>
            <a:ext cx="2894190" cy="461665"/>
          </a:xfrm>
          <a:prstGeom prst="rect">
            <a:avLst/>
          </a:prstGeom>
        </p:spPr>
        <p:txBody>
          <a:bodyPr wrap="none">
            <a:spAutoFit/>
          </a:bodyPr>
          <a:lstStyle/>
          <a:p>
            <a:r>
              <a:rPr lang="en-US" sz="2400" i="1" dirty="0">
                <a:solidFill>
                  <a:schemeClr val="tx1">
                    <a:lumMod val="50000"/>
                    <a:lumOff val="50000"/>
                  </a:schemeClr>
                </a:solidFill>
              </a:rPr>
              <a:t>Protruded head posture</a:t>
            </a:r>
            <a:endParaRPr lang="en-US" sz="2400" dirty="0">
              <a:solidFill>
                <a:schemeClr val="tx1">
                  <a:lumMod val="50000"/>
                  <a:lumOff val="50000"/>
                </a:schemeClr>
              </a:solidFill>
            </a:endParaRPr>
          </a:p>
        </p:txBody>
      </p:sp>
      <p:sp>
        <p:nvSpPr>
          <p:cNvPr id="13" name="Rectangle 12"/>
          <p:cNvSpPr/>
          <p:nvPr/>
        </p:nvSpPr>
        <p:spPr>
          <a:xfrm>
            <a:off x="533400" y="6019800"/>
            <a:ext cx="4495799" cy="707886"/>
          </a:xfrm>
          <a:prstGeom prst="rect">
            <a:avLst/>
          </a:prstGeom>
        </p:spPr>
        <p:txBody>
          <a:bodyPr wrap="square">
            <a:spAutoFit/>
          </a:bodyPr>
          <a:lstStyle/>
          <a:p>
            <a:pPr marR="387350" lvl="1" fontAlgn="base">
              <a:spcBef>
                <a:spcPts val="25"/>
              </a:spcBef>
              <a:spcAft>
                <a:spcPts val="1000"/>
              </a:spcAft>
            </a:pPr>
            <a:r>
              <a:rPr kumimoji="0" lang="en-US" sz="2000" b="0" i="1" u="none" strike="noStrike" cap="none" normalizeH="0" baseline="0" dirty="0">
                <a:ln>
                  <a:noFill/>
                </a:ln>
                <a:solidFill>
                  <a:schemeClr val="tx1">
                    <a:lumMod val="50000"/>
                    <a:lumOff val="50000"/>
                  </a:schemeClr>
                </a:solidFill>
                <a:effectLst/>
                <a:latin typeface="Calibri" pitchFamily="34" charset="0"/>
                <a:cs typeface="Arial" pitchFamily="34" charset="0"/>
              </a:rPr>
              <a:t>Poor neck posture. The result of </a:t>
            </a:r>
            <a:r>
              <a:rPr kumimoji="0" lang="en-US" sz="2000" b="0" i="1" u="none" strike="noStrike" cap="none" normalizeH="0" baseline="0" dirty="0" err="1">
                <a:ln>
                  <a:noFill/>
                </a:ln>
                <a:solidFill>
                  <a:schemeClr val="tx1">
                    <a:lumMod val="50000"/>
                    <a:lumOff val="50000"/>
                  </a:schemeClr>
                </a:solidFill>
                <a:effectLst/>
                <a:latin typeface="Calibri" pitchFamily="34" charset="0"/>
                <a:cs typeface="Arial" pitchFamily="34" charset="0"/>
              </a:rPr>
              <a:t>jnsuflic</a:t>
            </a:r>
            <a:r>
              <a:rPr lang="en-US" sz="2000" i="1" dirty="0" err="1">
                <a:solidFill>
                  <a:schemeClr val="tx1">
                    <a:lumMod val="50000"/>
                    <a:lumOff val="50000"/>
                  </a:schemeClr>
                </a:solidFill>
                <a:latin typeface="Calibri" pitchFamily="34" charset="0"/>
                <a:cs typeface="Arial" pitchFamily="34" charset="0"/>
              </a:rPr>
              <a:t>icient</a:t>
            </a:r>
            <a:r>
              <a:rPr kumimoji="0" lang="en-US" sz="2000" b="0" i="1" u="none" strike="noStrike" cap="none" normalizeH="0" baseline="0" dirty="0">
                <a:ln>
                  <a:noFill/>
                </a:ln>
                <a:solidFill>
                  <a:schemeClr val="tx1">
                    <a:lumMod val="50000"/>
                    <a:lumOff val="50000"/>
                  </a:schemeClr>
                </a:solidFill>
                <a:effectLst/>
                <a:latin typeface="Calibri" pitchFamily="34" charset="0"/>
                <a:cs typeface="Arial" pitchFamily="34" charset="0"/>
              </a:rPr>
              <a:t>,</a:t>
            </a:r>
            <a:r>
              <a:rPr kumimoji="0" lang="en-US" sz="2000" b="0" i="1" u="none" strike="noStrike" cap="none" normalizeH="0" dirty="0">
                <a:ln>
                  <a:noFill/>
                </a:ln>
                <a:solidFill>
                  <a:schemeClr val="tx1">
                    <a:lumMod val="50000"/>
                    <a:lumOff val="50000"/>
                  </a:schemeClr>
                </a:solidFill>
                <a:effectLst/>
                <a:latin typeface="Calibri" pitchFamily="34" charset="0"/>
                <a:cs typeface="Arial" pitchFamily="34" charset="0"/>
              </a:rPr>
              <a:t> </a:t>
            </a:r>
            <a:r>
              <a:rPr kumimoji="0" lang="en-US" sz="2000" b="0" i="1" u="none" strike="noStrike" cap="none" normalizeH="0" baseline="0" dirty="0">
                <a:ln>
                  <a:noFill/>
                </a:ln>
                <a:solidFill>
                  <a:schemeClr val="tx1">
                    <a:lumMod val="50000"/>
                    <a:lumOff val="50000"/>
                  </a:schemeClr>
                </a:solidFill>
                <a:effectLst/>
                <a:latin typeface="Calibri" pitchFamily="34" charset="0"/>
                <a:cs typeface="Arial" pitchFamily="34" charset="0"/>
              </a:rPr>
              <a:t> low back support</a:t>
            </a:r>
            <a:r>
              <a:rPr kumimoji="0" lang="en-US" sz="700" b="0" i="1" u="none" strike="noStrike" cap="none" normalizeH="0" baseline="0" dirty="0">
                <a:ln>
                  <a:noFill/>
                </a:ln>
                <a:solidFill>
                  <a:srgbClr val="494949"/>
                </a:solidFill>
                <a:effectLst/>
                <a:latin typeface="Calibri" pitchFamily="34" charset="0"/>
                <a:cs typeface="Arial" pitchFamily="34" charset="0"/>
              </a:rPr>
              <a:t>.</a:t>
            </a:r>
            <a:endParaRPr kumimoji="0" lang="en-US" sz="700" b="0" i="1" u="none" strike="noStrike" cap="none" normalizeH="0" baseline="0" dirty="0">
              <a:ln>
                <a:noFill/>
              </a:ln>
              <a:solidFill>
                <a:schemeClr val="tx1"/>
              </a:solidFill>
              <a:effectLst/>
              <a:latin typeface="Times New Roman" pitchFamily="18" charset="0"/>
              <a:cs typeface="Arial" pitchFamily="34" charset="0"/>
            </a:endParaRPr>
          </a:p>
        </p:txBody>
      </p:sp>
      <p:pic>
        <p:nvPicPr>
          <p:cNvPr id="15" name="Picture 5"/>
          <p:cNvPicPr>
            <a:picLocks noChangeAspect="1" noChangeArrowheads="1"/>
          </p:cNvPicPr>
          <p:nvPr/>
        </p:nvPicPr>
        <p:blipFill>
          <a:blip r:embed="rId4"/>
          <a:srcRect r="50453" b="23575"/>
          <a:stretch>
            <a:fillRect/>
          </a:stretch>
        </p:blipFill>
        <p:spPr bwMode="auto">
          <a:xfrm>
            <a:off x="1752600" y="3505200"/>
            <a:ext cx="1753392" cy="2622706"/>
          </a:xfrm>
          <a:prstGeom prst="rect">
            <a:avLst/>
          </a:prstGeom>
          <a:noFill/>
          <a:ln w="9525">
            <a:noFill/>
            <a:miter lim="800000"/>
            <a:headEnd/>
            <a:tailEnd/>
          </a:ln>
        </p:spPr>
      </p:pic>
      <p:pic>
        <p:nvPicPr>
          <p:cNvPr id="16" name="image27.jpeg"/>
          <p:cNvPicPr/>
          <p:nvPr/>
        </p:nvPicPr>
        <p:blipFill>
          <a:blip r:embed="rId5" cstate="print"/>
          <a:srcRect l="52147"/>
          <a:stretch>
            <a:fillRect/>
          </a:stretch>
        </p:blipFill>
        <p:spPr>
          <a:xfrm>
            <a:off x="4343400" y="3581400"/>
            <a:ext cx="1698734" cy="2308860"/>
          </a:xfrm>
          <a:prstGeom prst="rect">
            <a:avLst/>
          </a:prstGeom>
        </p:spPr>
      </p:pic>
      <p:pic>
        <p:nvPicPr>
          <p:cNvPr id="22" name="Picture 10"/>
          <p:cNvPicPr>
            <a:picLocks noChangeAspect="1" noChangeArrowheads="1"/>
          </p:cNvPicPr>
          <p:nvPr/>
        </p:nvPicPr>
        <p:blipFill>
          <a:blip r:embed="rId6"/>
          <a:srcRect l="50022"/>
          <a:stretch>
            <a:fillRect/>
          </a:stretch>
        </p:blipFill>
        <p:spPr bwMode="auto">
          <a:xfrm>
            <a:off x="6934200" y="3733800"/>
            <a:ext cx="1920875" cy="24578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457200"/>
            <a:ext cx="7498080" cy="5791200"/>
          </a:xfrm>
        </p:spPr>
        <p:txBody>
          <a:bodyPr>
            <a:normAutofit/>
          </a:bodyPr>
          <a:lstStyle/>
          <a:p>
            <a:pPr marL="596646" indent="-514350">
              <a:buNone/>
            </a:pPr>
            <a:r>
              <a:rPr lang="en-US" sz="2400" dirty="0"/>
              <a:t>Environmental factors:</a:t>
            </a:r>
          </a:p>
          <a:p>
            <a:pPr marL="596646" indent="-514350">
              <a:buFont typeface="Wingdings" pitchFamily="2" charset="2"/>
              <a:buChar char="Ø"/>
            </a:pPr>
            <a:r>
              <a:rPr lang="en-IN" sz="2400" dirty="0"/>
              <a:t>The design of transportation, commercial and domestic seating only encourages poor postural habits. </a:t>
            </a:r>
          </a:p>
          <a:p>
            <a:pPr marL="596646" indent="-514350">
              <a:buFont typeface="Wingdings" pitchFamily="2" charset="2"/>
              <a:buChar char="Ø"/>
            </a:pPr>
            <a:r>
              <a:rPr lang="en-IN" sz="2400" dirty="0"/>
              <a:t>Rarely do the Chairs available give adequate support to low back and neck and, unless a conscious effort made to sit correctly, we are forced to Sit badly.</a:t>
            </a:r>
          </a:p>
          <a:p>
            <a:pPr marL="596646" indent="-514350">
              <a:buFont typeface="Wingdings" pitchFamily="2" charset="2"/>
              <a:buChar char="Ø"/>
            </a:pPr>
            <a:r>
              <a:rPr lang="en-IN" sz="2400" dirty="0"/>
              <a:t>Although the poor design of furniture contributes to the development of neck problems.</a:t>
            </a:r>
            <a:endParaRPr lang="en-US" sz="2400" dirty="0"/>
          </a:p>
        </p:txBody>
      </p:sp>
      <p:pic>
        <p:nvPicPr>
          <p:cNvPr id="4" name="image24.jpeg"/>
          <p:cNvPicPr/>
          <p:nvPr/>
        </p:nvPicPr>
        <p:blipFill>
          <a:blip r:embed="rId2" cstate="print"/>
          <a:srcRect t="58828"/>
          <a:stretch>
            <a:fillRect/>
          </a:stretch>
        </p:blipFill>
        <p:spPr>
          <a:xfrm>
            <a:off x="1447800" y="4191000"/>
            <a:ext cx="2667000" cy="2057400"/>
          </a:xfrm>
          <a:prstGeom prst="rect">
            <a:avLst/>
          </a:prstGeom>
        </p:spPr>
      </p:pic>
      <p:pic>
        <p:nvPicPr>
          <p:cNvPr id="5" name="image26.jpeg"/>
          <p:cNvPicPr/>
          <p:nvPr/>
        </p:nvPicPr>
        <p:blipFill>
          <a:blip r:embed="rId3" cstate="print"/>
          <a:stretch>
            <a:fillRect/>
          </a:stretch>
        </p:blipFill>
        <p:spPr>
          <a:xfrm>
            <a:off x="5133975" y="4191000"/>
            <a:ext cx="2943225" cy="209073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533400"/>
            <a:ext cx="7498080" cy="5715000"/>
          </a:xfrm>
        </p:spPr>
        <p:txBody>
          <a:bodyPr>
            <a:normAutofit/>
          </a:bodyPr>
          <a:lstStyle/>
          <a:p>
            <a:pPr>
              <a:buNone/>
            </a:pPr>
            <a:r>
              <a:rPr lang="en-US" sz="2400" dirty="0">
                <a:solidFill>
                  <a:schemeClr val="accent1"/>
                </a:solidFill>
              </a:rPr>
              <a:t>2.  </a:t>
            </a:r>
            <a:r>
              <a:rPr lang="en-IN" sz="2400" dirty="0">
                <a:solidFill>
                  <a:schemeClr val="accent1"/>
                </a:solidFill>
              </a:rPr>
              <a:t>Lying and Resting</a:t>
            </a:r>
          </a:p>
          <a:p>
            <a:pPr>
              <a:buFont typeface="Wingdings" pitchFamily="2" charset="2"/>
              <a:buChar char="Ø"/>
            </a:pPr>
            <a:r>
              <a:rPr lang="en-IN" sz="2400" dirty="0"/>
              <a:t>The next most frequent cause of neck pain is postural stress in the lying position. </a:t>
            </a:r>
          </a:p>
          <a:p>
            <a:pPr>
              <a:buFont typeface="Wingdings" pitchFamily="2" charset="2"/>
              <a:buChar char="Ø"/>
            </a:pPr>
            <a:r>
              <a:rPr lang="en-IN" sz="2400" dirty="0"/>
              <a:t>If you wake up in the morning with a Stiff and painful neck that was not causing problems the night before, there is likely to be something  wrong  with the surface on which you are lying or the position in which you sleep. </a:t>
            </a:r>
          </a:p>
          <a:p>
            <a:pPr>
              <a:buFont typeface="Wingdings" pitchFamily="2" charset="2"/>
              <a:buChar char="Ø"/>
            </a:pPr>
            <a:r>
              <a:rPr lang="en-IN" sz="2400" dirty="0"/>
              <a:t>Once you are asleep you may just regularly Change your position or you may toss and turn.</a:t>
            </a:r>
          </a:p>
          <a:p>
            <a:pPr>
              <a:buFont typeface="Wingdings" pitchFamily="2" charset="2"/>
              <a:buChar char="Ø"/>
            </a:pPr>
            <a:r>
              <a:rPr lang="en-IN" sz="2400" dirty="0"/>
              <a:t>Unless a certain position causes so much discomfort that it wakes you up, have no real idea of the various positions you assume while sleeping.</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685800"/>
            <a:ext cx="7498080" cy="5562600"/>
          </a:xfrm>
        </p:spPr>
        <p:txBody>
          <a:bodyPr>
            <a:normAutofit/>
          </a:bodyPr>
          <a:lstStyle/>
          <a:p>
            <a:pPr lvl="0">
              <a:buNone/>
            </a:pPr>
            <a:r>
              <a:rPr lang="en-US" sz="2400" dirty="0">
                <a:solidFill>
                  <a:schemeClr val="accent1"/>
                </a:solidFill>
              </a:rPr>
              <a:t>3. Working in Awkward Positions or Cramped Spaces</a:t>
            </a:r>
          </a:p>
          <a:p>
            <a:pPr>
              <a:buFont typeface="Wingdings" pitchFamily="2" charset="2"/>
              <a:buChar char="Ø"/>
            </a:pPr>
            <a:r>
              <a:rPr lang="en-IN" sz="2400" dirty="0"/>
              <a:t>Some jobs can only be performed in positions which are likely to cause overstretching of the neck .</a:t>
            </a:r>
          </a:p>
          <a:p>
            <a:pPr>
              <a:buFont typeface="Wingdings" pitchFamily="2" charset="2"/>
              <a:buChar char="Ø"/>
            </a:pPr>
            <a:r>
              <a:rPr lang="en-IN" sz="2400" dirty="0"/>
              <a:t>These jobs may require the adoption of the sitting position and usually they involve precision work. </a:t>
            </a:r>
          </a:p>
          <a:p>
            <a:pPr>
              <a:buFont typeface="Wingdings" pitchFamily="2" charset="2"/>
              <a:buChar char="Ø"/>
            </a:pPr>
            <a:r>
              <a:rPr lang="en-IN" sz="2400" dirty="0"/>
              <a:t>Alternatively, they may have to be performed in cramped spaces or with head and neck in awkward static positions. </a:t>
            </a:r>
          </a:p>
          <a:p>
            <a:pPr>
              <a:buNone/>
            </a:pPr>
            <a:endParaRPr lang="en-US" sz="2400" dirty="0"/>
          </a:p>
        </p:txBody>
      </p:sp>
      <p:pic>
        <p:nvPicPr>
          <p:cNvPr id="4" name="image35.jpeg"/>
          <p:cNvPicPr/>
          <p:nvPr/>
        </p:nvPicPr>
        <p:blipFill>
          <a:blip r:embed="rId2" cstate="print"/>
          <a:srcRect t="9690"/>
          <a:stretch>
            <a:fillRect/>
          </a:stretch>
        </p:blipFill>
        <p:spPr>
          <a:xfrm>
            <a:off x="3124200" y="4343400"/>
            <a:ext cx="3495675" cy="221932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GENERAL GUIDELINES AND PRECAUTIONS:</a:t>
            </a:r>
          </a:p>
        </p:txBody>
      </p:sp>
      <p:sp>
        <p:nvSpPr>
          <p:cNvPr id="3" name="Content Placeholder 2"/>
          <p:cNvSpPr>
            <a:spLocks noGrp="1"/>
          </p:cNvSpPr>
          <p:nvPr>
            <p:ph idx="1"/>
          </p:nvPr>
        </p:nvSpPr>
        <p:spPr/>
        <p:txBody>
          <a:bodyPr>
            <a:noAutofit/>
          </a:bodyPr>
          <a:lstStyle/>
          <a:p>
            <a:r>
              <a:rPr lang="en-IN" sz="2400" dirty="0"/>
              <a:t>When you are exercising for pain relief, you should move to the edge of the pain or just into the pain, then release the pressure and return to the starting position. </a:t>
            </a:r>
          </a:p>
          <a:p>
            <a:r>
              <a:rPr lang="en-IN" sz="2400" dirty="0"/>
              <a:t>But when are exercising for stiffness, the exercises can be made more effective by using your hands and gently but firmly applying overpressure in order to obtain the maximum amount of movement. </a:t>
            </a:r>
          </a:p>
          <a:p>
            <a:r>
              <a:rPr lang="en-IN" sz="2400" dirty="0"/>
              <a:t>Postural correction and maintenance of the correct posture should always follow the exercises. </a:t>
            </a:r>
          </a:p>
          <a:p>
            <a:r>
              <a:rPr lang="en-IN" sz="2400" dirty="0"/>
              <a:t>Once you no longer have neck pain, good postural habits are essential to prevent the recurrence of neck problems.</a:t>
            </a:r>
            <a:endParaRPr lang="en-US" sz="2400" dirty="0"/>
          </a:p>
          <a:p>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EXERCISES:</a:t>
            </a:r>
          </a:p>
        </p:txBody>
      </p:sp>
      <p:sp>
        <p:nvSpPr>
          <p:cNvPr id="3" name="Content Placeholder 2"/>
          <p:cNvSpPr>
            <a:spLocks noGrp="1"/>
          </p:cNvSpPr>
          <p:nvPr>
            <p:ph idx="1"/>
          </p:nvPr>
        </p:nvSpPr>
        <p:spPr>
          <a:xfrm>
            <a:off x="1447800" y="1371600"/>
            <a:ext cx="7498080" cy="4800600"/>
          </a:xfrm>
        </p:spPr>
        <p:txBody>
          <a:bodyPr>
            <a:noAutofit/>
          </a:bodyPr>
          <a:lstStyle/>
          <a:p>
            <a:pPr>
              <a:buFont typeface="Wingdings" pitchFamily="2" charset="2"/>
              <a:buChar char="v"/>
            </a:pPr>
            <a:r>
              <a:rPr lang="en-US" sz="2400" b="1" u="sng" dirty="0">
                <a:solidFill>
                  <a:schemeClr val="accent1"/>
                </a:solidFill>
              </a:rPr>
              <a:t>EXERCISE 1:</a:t>
            </a:r>
            <a:r>
              <a:rPr lang="en-US" sz="2400" b="1" dirty="0">
                <a:solidFill>
                  <a:schemeClr val="accent1"/>
                </a:solidFill>
              </a:rPr>
              <a:t> </a:t>
            </a:r>
            <a:r>
              <a:rPr lang="en-US" sz="2400" u="sng" dirty="0">
                <a:solidFill>
                  <a:schemeClr val="accent1"/>
                </a:solidFill>
              </a:rPr>
              <a:t>Head retraction in sitting:</a:t>
            </a:r>
          </a:p>
          <a:p>
            <a:pPr lvl="1">
              <a:buFont typeface="Wingdings" pitchFamily="2" charset="2"/>
              <a:buChar char="ü"/>
            </a:pPr>
            <a:r>
              <a:rPr lang="en-IN" sz="2400" dirty="0"/>
              <a:t>Head retraction means pulling the head backwards. </a:t>
            </a:r>
          </a:p>
          <a:p>
            <a:pPr lvl="1">
              <a:buFont typeface="Wingdings" pitchFamily="2" charset="2"/>
              <a:buChar char="ü"/>
            </a:pPr>
            <a:r>
              <a:rPr lang="en-IN" sz="2400" dirty="0">
                <a:solidFill>
                  <a:srgbClr val="FF0000"/>
                </a:solidFill>
              </a:rPr>
              <a:t>Position: </a:t>
            </a:r>
            <a:r>
              <a:rPr lang="en-IN" sz="2400" dirty="0"/>
              <a:t>Sit on a chair, or Stool, look straight ahead and allow yourself to relax completely. </a:t>
            </a:r>
          </a:p>
          <a:p>
            <a:pPr lvl="1">
              <a:buFont typeface="Wingdings" pitchFamily="2" charset="2"/>
              <a:buChar char="ü"/>
            </a:pPr>
            <a:r>
              <a:rPr lang="en-IN" sz="2400" dirty="0">
                <a:solidFill>
                  <a:srgbClr val="FF0000"/>
                </a:solidFill>
              </a:rPr>
              <a:t>Procedure: </a:t>
            </a:r>
            <a:r>
              <a:rPr lang="en-IN" sz="2400" dirty="0"/>
              <a:t>Move your head slowly but steadily backwards until it is pulled back as far as you can manage. </a:t>
            </a:r>
          </a:p>
          <a:p>
            <a:pPr lvl="1">
              <a:buFont typeface="Wingdings" pitchFamily="2" charset="2"/>
              <a:buChar char="ü"/>
            </a:pPr>
            <a:r>
              <a:rPr lang="en-IN" sz="2400" dirty="0"/>
              <a:t>It is important to keep your Chin tucked down and as you do this.</a:t>
            </a:r>
          </a:p>
          <a:p>
            <a:pPr lvl="1">
              <a:buFont typeface="Wingdings" pitchFamily="2" charset="2"/>
              <a:buChar char="ü"/>
            </a:pPr>
            <a:r>
              <a:rPr lang="en-IN" sz="2400" dirty="0"/>
              <a:t>Once you have maintained this position for a few seconds, you should relax and automatically your head and neck will protrude again.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609600"/>
            <a:ext cx="7498080" cy="5638800"/>
          </a:xfrm>
        </p:spPr>
        <p:txBody>
          <a:bodyPr>
            <a:normAutofit/>
          </a:bodyPr>
          <a:lstStyle/>
          <a:p>
            <a:pPr lvl="1">
              <a:buFont typeface="Wingdings" pitchFamily="2" charset="2"/>
              <a:buChar char="ü"/>
            </a:pPr>
            <a:r>
              <a:rPr lang="en-IN" sz="2400" dirty="0"/>
              <a:t>Each time you repeat this movement cycle you must make sure that the backward movement of head and neck is performed to the maximum possible degree.  </a:t>
            </a:r>
          </a:p>
          <a:p>
            <a:pPr lvl="1">
              <a:buFont typeface="Wingdings" pitchFamily="2" charset="2"/>
              <a:buChar char="ü"/>
            </a:pPr>
            <a:r>
              <a:rPr lang="en-IN" sz="2400" dirty="0"/>
              <a:t>The exercise can be made effective by placing both hands on the chin and firmly pushing the head even further.</a:t>
            </a:r>
          </a:p>
          <a:p>
            <a:pPr lvl="1">
              <a:buFont typeface="Wingdings" pitchFamily="2" charset="2"/>
              <a:buChar char="ü"/>
            </a:pPr>
            <a:r>
              <a:rPr lang="en-IN" sz="2400" dirty="0">
                <a:solidFill>
                  <a:srgbClr val="FF0000"/>
                </a:solidFill>
              </a:rPr>
              <a:t>Dosage: </a:t>
            </a:r>
            <a:r>
              <a:rPr lang="en-IN" sz="2400" dirty="0"/>
              <a:t>the exercise should be repeated ten times per session and the sessions Should be spread evenly six to eight times throughout the day.</a:t>
            </a:r>
          </a:p>
          <a:p>
            <a:pPr lvl="1">
              <a:buFont typeface="Wingdings" pitchFamily="2" charset="2"/>
              <a:buChar char="ü"/>
            </a:pPr>
            <a:r>
              <a:rPr lang="en-IN" sz="2400" dirty="0"/>
              <a:t>This means that you should repeat the sessions about every two</a:t>
            </a:r>
            <a:r>
              <a:rPr lang="en-US" sz="2400" dirty="0"/>
              <a:t> hours.</a:t>
            </a:r>
          </a:p>
          <a:p>
            <a:pPr>
              <a:buFont typeface="Wingdings" pitchFamily="2" charset="2"/>
              <a:buChar char="ü"/>
            </a:pP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25785"/>
          <a:stretch>
            <a:fillRect/>
          </a:stretch>
        </p:blipFill>
        <p:spPr>
          <a:xfrm>
            <a:off x="1905000" y="762000"/>
            <a:ext cx="1315941" cy="2011680"/>
          </a:xfrm>
          <a:prstGeom prst="rect">
            <a:avLst/>
          </a:prstGeom>
        </p:spPr>
      </p:pic>
      <p:sp>
        <p:nvSpPr>
          <p:cNvPr id="3" name="Rectangle 2"/>
          <p:cNvSpPr/>
          <p:nvPr/>
        </p:nvSpPr>
        <p:spPr>
          <a:xfrm>
            <a:off x="1143000" y="2895600"/>
            <a:ext cx="2895600" cy="646331"/>
          </a:xfrm>
          <a:prstGeom prst="rect">
            <a:avLst/>
          </a:prstGeom>
        </p:spPr>
        <p:txBody>
          <a:bodyPr wrap="square">
            <a:spAutoFit/>
          </a:bodyPr>
          <a:lstStyle/>
          <a:p>
            <a:r>
              <a:rPr lang="en-IN" dirty="0"/>
              <a:t>The relaxed position allows the head to protrude</a:t>
            </a:r>
            <a:endParaRPr lang="en-US" dirty="0"/>
          </a:p>
        </p:txBody>
      </p:sp>
      <p:pic>
        <p:nvPicPr>
          <p:cNvPr id="4" name="Picture 3"/>
          <p:cNvPicPr/>
          <p:nvPr/>
        </p:nvPicPr>
        <p:blipFill>
          <a:blip r:embed="rId3"/>
          <a:stretch>
            <a:fillRect/>
          </a:stretch>
        </p:blipFill>
        <p:spPr>
          <a:xfrm>
            <a:off x="4238708" y="2429123"/>
            <a:ext cx="1323892" cy="1999753"/>
          </a:xfrm>
          <a:prstGeom prst="rect">
            <a:avLst/>
          </a:prstGeom>
        </p:spPr>
      </p:pic>
      <p:sp>
        <p:nvSpPr>
          <p:cNvPr id="5" name="Rectangle 4"/>
          <p:cNvSpPr/>
          <p:nvPr/>
        </p:nvSpPr>
        <p:spPr>
          <a:xfrm>
            <a:off x="3669285" y="4572000"/>
            <a:ext cx="2350515" cy="369332"/>
          </a:xfrm>
          <a:prstGeom prst="rect">
            <a:avLst/>
          </a:prstGeom>
        </p:spPr>
        <p:txBody>
          <a:bodyPr wrap="none">
            <a:spAutoFit/>
          </a:bodyPr>
          <a:lstStyle/>
          <a:p>
            <a:r>
              <a:rPr lang="en-IN" dirty="0"/>
              <a:t>The retracted position.</a:t>
            </a:r>
            <a:endParaRPr lang="en-US" dirty="0"/>
          </a:p>
        </p:txBody>
      </p:sp>
      <p:pic>
        <p:nvPicPr>
          <p:cNvPr id="21507" name="Picture 207202" descr="image461"/>
          <p:cNvPicPr preferRelativeResize="0">
            <a:picLocks noChangeArrowheads="1"/>
          </p:cNvPicPr>
          <p:nvPr/>
        </p:nvPicPr>
        <p:blipFill>
          <a:blip r:embed="rId4"/>
          <a:srcRect/>
          <a:stretch>
            <a:fillRect/>
          </a:stretch>
        </p:blipFill>
        <p:spPr bwMode="auto">
          <a:xfrm>
            <a:off x="2085975" y="0"/>
            <a:ext cx="1323932" cy="2266950"/>
          </a:xfrm>
          <a:custGeom>
            <a:avLst/>
            <a:gdLst/>
            <a:ahLst/>
            <a:cxnLst/>
            <a:rect l="0" t="0" r="0" b="0"/>
            <a:pathLst/>
          </a:custGeom>
          <a:noFill/>
          <a:ln w="9525">
            <a:solidFill>
              <a:srgbClr val="000000"/>
            </a:solidFill>
            <a:round/>
            <a:headEnd/>
            <a:tailEnd/>
          </a:ln>
        </p:spPr>
      </p:pic>
      <p:pic>
        <p:nvPicPr>
          <p:cNvPr id="15" name="Picture 9"/>
          <p:cNvPicPr>
            <a:picLocks noChangeAspect="1" noChangeArrowheads="1"/>
          </p:cNvPicPr>
          <p:nvPr/>
        </p:nvPicPr>
        <p:blipFill>
          <a:blip r:embed="rId5"/>
          <a:srcRect/>
          <a:stretch>
            <a:fillRect/>
          </a:stretch>
        </p:blipFill>
        <p:spPr bwMode="auto">
          <a:xfrm>
            <a:off x="6616700" y="3886200"/>
            <a:ext cx="1384300" cy="2050505"/>
          </a:xfrm>
          <a:prstGeom prst="rect">
            <a:avLst/>
          </a:prstGeom>
          <a:noFill/>
          <a:ln w="9525">
            <a:noFill/>
            <a:miter lim="800000"/>
            <a:headEnd/>
            <a:tailEnd/>
          </a:ln>
        </p:spPr>
      </p:pic>
      <p:sp>
        <p:nvSpPr>
          <p:cNvPr id="16" name="Rectangle 15"/>
          <p:cNvSpPr/>
          <p:nvPr/>
        </p:nvSpPr>
        <p:spPr>
          <a:xfrm>
            <a:off x="5867400" y="6019800"/>
            <a:ext cx="2925544" cy="369332"/>
          </a:xfrm>
          <a:prstGeom prst="rect">
            <a:avLst/>
          </a:prstGeom>
        </p:spPr>
        <p:txBody>
          <a:bodyPr wrap="none">
            <a:spAutoFit/>
          </a:bodyPr>
          <a:lstStyle/>
          <a:p>
            <a:r>
              <a:rPr lang="en-IN" dirty="0"/>
              <a:t>Retracted with overpressure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DEFINATION:</a:t>
            </a:r>
          </a:p>
        </p:txBody>
      </p:sp>
      <p:sp>
        <p:nvSpPr>
          <p:cNvPr id="3" name="Content Placeholder 2"/>
          <p:cNvSpPr>
            <a:spLocks noGrp="1"/>
          </p:cNvSpPr>
          <p:nvPr>
            <p:ph idx="1"/>
          </p:nvPr>
        </p:nvSpPr>
        <p:spPr/>
        <p:txBody>
          <a:bodyPr>
            <a:normAutofit/>
          </a:bodyPr>
          <a:lstStyle/>
          <a:p>
            <a:r>
              <a:rPr lang="en-US" sz="2400" b="1" dirty="0"/>
              <a:t>The McKenzie method</a:t>
            </a:r>
            <a:r>
              <a:rPr lang="en-US" sz="2400" dirty="0"/>
              <a:t> (or </a:t>
            </a:r>
            <a:r>
              <a:rPr lang="en-US" sz="2400" b="1" dirty="0"/>
              <a:t>mechanical diagnosis and therapy, MDT</a:t>
            </a:r>
            <a:r>
              <a:rPr lang="en-US" sz="2400" dirty="0"/>
              <a:t>) is a system of diagnosis and treatment for spinal and extremity musculoskeletal disorders.</a:t>
            </a:r>
          </a:p>
          <a:p>
            <a:r>
              <a:rPr lang="en-US" sz="2400" dirty="0"/>
              <a:t>The McKenzie method was introduced in 1981 by </a:t>
            </a:r>
            <a:r>
              <a:rPr lang="en-US" sz="2400" b="1" dirty="0"/>
              <a:t>Robin McKenzie</a:t>
            </a:r>
            <a:r>
              <a:rPr lang="en-US" sz="2400" dirty="0"/>
              <a:t>, a physical therapist from New Zealand.</a:t>
            </a:r>
          </a:p>
          <a:p>
            <a:r>
              <a:rPr lang="en-US" sz="2400" dirty="0"/>
              <a:t>A feature of the method is emphasizing patient empowerment and self-treatment. </a:t>
            </a:r>
          </a:p>
          <a:p>
            <a:r>
              <a:rPr lang="en-US" sz="2400" dirty="0"/>
              <a:t>MDT </a:t>
            </a:r>
            <a:r>
              <a:rPr lang="en-US" sz="2400" dirty="0" err="1"/>
              <a:t>categorises</a:t>
            </a:r>
            <a:r>
              <a:rPr lang="en-US" sz="2400" dirty="0"/>
              <a:t> patients complaints not on anatomical basis, but subgroups them by the clinical presentation of patients.</a:t>
            </a:r>
          </a:p>
          <a:p>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533400"/>
            <a:ext cx="7498080" cy="6019800"/>
          </a:xfrm>
        </p:spPr>
        <p:txBody>
          <a:bodyPr>
            <a:normAutofit/>
          </a:bodyPr>
          <a:lstStyle/>
          <a:p>
            <a:pPr>
              <a:buFont typeface="Wingdings" pitchFamily="2" charset="2"/>
              <a:buChar char="v"/>
            </a:pPr>
            <a:r>
              <a:rPr lang="en-US" sz="2400" b="1" u="sng" dirty="0">
                <a:solidFill>
                  <a:schemeClr val="accent1"/>
                </a:solidFill>
              </a:rPr>
              <a:t>EXERCISE 2:</a:t>
            </a:r>
            <a:r>
              <a:rPr lang="en-US" sz="2400" b="1" dirty="0">
                <a:solidFill>
                  <a:schemeClr val="accent1"/>
                </a:solidFill>
              </a:rPr>
              <a:t> </a:t>
            </a:r>
            <a:r>
              <a:rPr lang="en-US" sz="2400" u="sng" dirty="0">
                <a:solidFill>
                  <a:schemeClr val="accent1"/>
                </a:solidFill>
              </a:rPr>
              <a:t>neck extension in sitting:</a:t>
            </a:r>
          </a:p>
          <a:p>
            <a:pPr marL="859536" lvl="1" indent="-457200">
              <a:buFont typeface="Wingdings" pitchFamily="2" charset="2"/>
              <a:buChar char="ü"/>
            </a:pPr>
            <a:r>
              <a:rPr lang="en-IN" sz="2400" dirty="0"/>
              <a:t>Extension means bending backwards. </a:t>
            </a:r>
          </a:p>
          <a:p>
            <a:pPr marL="859536" lvl="1" indent="-457200">
              <a:buFont typeface="Wingdings" pitchFamily="2" charset="2"/>
              <a:buChar char="ü"/>
            </a:pPr>
            <a:r>
              <a:rPr lang="en-IN" sz="2400" dirty="0"/>
              <a:t>This exercise should always follow exercise I. </a:t>
            </a:r>
          </a:p>
          <a:p>
            <a:pPr marL="859536" lvl="1" indent="-457200">
              <a:buFont typeface="Wingdings" pitchFamily="2" charset="2"/>
              <a:buChar char="ü"/>
            </a:pPr>
            <a:r>
              <a:rPr lang="en-IN" sz="2400" dirty="0">
                <a:solidFill>
                  <a:srgbClr val="FF0000"/>
                </a:solidFill>
              </a:rPr>
              <a:t>Position: </a:t>
            </a:r>
            <a:r>
              <a:rPr lang="en-IN" sz="2400" dirty="0"/>
              <a:t>Remain seated, repeat exercise I a few times, then hold your head in the retracted position.</a:t>
            </a:r>
          </a:p>
          <a:p>
            <a:pPr marL="859536" lvl="1" indent="-457200">
              <a:buFont typeface="Wingdings" pitchFamily="2" charset="2"/>
              <a:buChar char="ü"/>
            </a:pPr>
            <a:r>
              <a:rPr lang="en-IN" sz="2400" dirty="0"/>
              <a:t>Now you are ready to start 2.</a:t>
            </a:r>
          </a:p>
          <a:p>
            <a:pPr marL="859536" lvl="1" indent="-457200">
              <a:buFont typeface="Wingdings" pitchFamily="2" charset="2"/>
              <a:buChar char="ü"/>
            </a:pPr>
            <a:r>
              <a:rPr lang="en-IN" sz="2400" dirty="0">
                <a:solidFill>
                  <a:srgbClr val="FF0000"/>
                </a:solidFill>
              </a:rPr>
              <a:t>Procedure: </a:t>
            </a:r>
            <a:r>
              <a:rPr lang="en-IN" sz="2400" dirty="0"/>
              <a:t>Lift your Chin up and tilt your head backwards as in looking up at the Sky.</a:t>
            </a:r>
          </a:p>
          <a:p>
            <a:pPr marL="859536" lvl="1" indent="-457200">
              <a:buFont typeface="Wingdings" pitchFamily="2" charset="2"/>
              <a:buChar char="ü"/>
            </a:pPr>
            <a:r>
              <a:rPr lang="en-IN" sz="2400" dirty="0"/>
              <a:t>Do not allow neck to move forwards as you do this. </a:t>
            </a:r>
          </a:p>
          <a:p>
            <a:pPr marL="859536" lvl="1" indent="-457200">
              <a:buFont typeface="Wingdings" pitchFamily="2" charset="2"/>
              <a:buChar char="ü"/>
            </a:pPr>
            <a:r>
              <a:rPr lang="en-IN" sz="2400" dirty="0"/>
              <a:t>With your head tilted back as far as possible you must repeatedly turn your nose just half an inch (about 2 cm) to the right and then to the left of the midline, all time attempting to move head and neck even further backwards </a:t>
            </a:r>
            <a:endParaRPr lang="en-US" sz="2400" dirty="0"/>
          </a:p>
          <a:p>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533400"/>
            <a:ext cx="7498080" cy="5715000"/>
          </a:xfrm>
        </p:spPr>
        <p:txBody>
          <a:bodyPr>
            <a:normAutofit/>
          </a:bodyPr>
          <a:lstStyle/>
          <a:p>
            <a:pPr lvl="1">
              <a:buFont typeface="Wingdings" pitchFamily="2" charset="2"/>
              <a:buChar char="ü"/>
            </a:pPr>
            <a:r>
              <a:rPr lang="en-IN" sz="2400" dirty="0"/>
              <a:t>Once you have done this for a few seconds, you should return your head to the starting position. </a:t>
            </a:r>
          </a:p>
          <a:p>
            <a:pPr lvl="1">
              <a:buFont typeface="Wingdings" pitchFamily="2" charset="2"/>
              <a:buChar char="ü"/>
            </a:pPr>
            <a:r>
              <a:rPr lang="en-IN" sz="2400" dirty="0"/>
              <a:t>Again, each time you repeat this movement Cycle you must make Sure that neck extension is performed to the maximum possible degree.</a:t>
            </a:r>
          </a:p>
          <a:p>
            <a:pPr lvl="1">
              <a:buFont typeface="Wingdings" pitchFamily="2" charset="2"/>
              <a:buChar char="ü"/>
            </a:pPr>
            <a:r>
              <a:rPr lang="en-IN" sz="2400" dirty="0">
                <a:solidFill>
                  <a:srgbClr val="FF0000"/>
                </a:solidFill>
              </a:rPr>
              <a:t>Dosage:</a:t>
            </a:r>
            <a:r>
              <a:rPr lang="en-IN" sz="2400" dirty="0"/>
              <a:t> This exercise is to be performed ten times per and the sessions should be spread evenly six to eight times per day. If your pain is too severe to tolerate exercise 2, you Should replace it With exercise 3.</a:t>
            </a:r>
          </a:p>
          <a:p>
            <a:pPr lvl="1">
              <a:buFont typeface="Wingdings" pitchFamily="2" charset="2"/>
              <a:buChar char="ü"/>
            </a:pPr>
            <a:r>
              <a:rPr lang="en-IN" sz="2400" dirty="0"/>
              <a:t>Once you are fully practised in exercises I and 2 separately, you can combine these two exercises successfully into one exercise.</a:t>
            </a:r>
            <a:endParaRPr lang="en-US" sz="2400" dirty="0"/>
          </a:p>
          <a:p>
            <a:pPr lvl="1">
              <a:buFont typeface="Wingdings" pitchFamily="2" charset="2"/>
              <a:buChar char="ü"/>
            </a:pPr>
            <a:endParaRPr lang="en-US" sz="2400" dirty="0"/>
          </a:p>
          <a:p>
            <a:pPr lvl="1">
              <a:buFont typeface="Wingdings" pitchFamily="2" charset="2"/>
              <a:buChar char="ü"/>
            </a:pPr>
            <a:endParaRPr lang="en-US" sz="2400" dirty="0"/>
          </a:p>
          <a:p>
            <a:pPr lvl="1"/>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45.jpeg"/>
          <p:cNvPicPr/>
          <p:nvPr/>
        </p:nvPicPr>
        <p:blipFill>
          <a:blip r:embed="rId2" cstate="print"/>
          <a:srcRect r="50896"/>
          <a:stretch>
            <a:fillRect/>
          </a:stretch>
        </p:blipFill>
        <p:spPr>
          <a:xfrm>
            <a:off x="1143000" y="304800"/>
            <a:ext cx="1752600" cy="2270379"/>
          </a:xfrm>
          <a:prstGeom prst="rect">
            <a:avLst/>
          </a:prstGeom>
        </p:spPr>
      </p:pic>
      <p:pic>
        <p:nvPicPr>
          <p:cNvPr id="3" name="image46.jpeg"/>
          <p:cNvPicPr/>
          <p:nvPr/>
        </p:nvPicPr>
        <p:blipFill>
          <a:blip r:embed="rId3" cstate="print"/>
          <a:srcRect r="50604"/>
          <a:stretch>
            <a:fillRect/>
          </a:stretch>
        </p:blipFill>
        <p:spPr>
          <a:xfrm>
            <a:off x="4953000" y="3028950"/>
            <a:ext cx="1752600" cy="2152650"/>
          </a:xfrm>
          <a:prstGeom prst="rect">
            <a:avLst/>
          </a:prstGeom>
        </p:spPr>
      </p:pic>
      <p:pic>
        <p:nvPicPr>
          <p:cNvPr id="4" name="image45.jpeg"/>
          <p:cNvPicPr/>
          <p:nvPr/>
        </p:nvPicPr>
        <p:blipFill>
          <a:blip r:embed="rId2" cstate="print"/>
          <a:srcRect l="51239"/>
          <a:stretch>
            <a:fillRect/>
          </a:stretch>
        </p:blipFill>
        <p:spPr>
          <a:xfrm>
            <a:off x="3048000" y="1676400"/>
            <a:ext cx="1740364" cy="2270379"/>
          </a:xfrm>
          <a:prstGeom prst="rect">
            <a:avLst/>
          </a:prstGeom>
        </p:spPr>
      </p:pic>
      <p:pic>
        <p:nvPicPr>
          <p:cNvPr id="5" name="image46.jpeg"/>
          <p:cNvPicPr/>
          <p:nvPr/>
        </p:nvPicPr>
        <p:blipFill>
          <a:blip r:embed="rId3" cstate="print"/>
          <a:srcRect l="51544"/>
          <a:stretch>
            <a:fillRect/>
          </a:stretch>
        </p:blipFill>
        <p:spPr>
          <a:xfrm>
            <a:off x="7010400" y="4419600"/>
            <a:ext cx="1719263" cy="215265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381000"/>
            <a:ext cx="7498080" cy="6172200"/>
          </a:xfrm>
        </p:spPr>
        <p:txBody>
          <a:bodyPr>
            <a:noAutofit/>
          </a:bodyPr>
          <a:lstStyle/>
          <a:p>
            <a:pPr>
              <a:buFont typeface="Wingdings" pitchFamily="2" charset="2"/>
              <a:buChar char="v"/>
            </a:pPr>
            <a:r>
              <a:rPr lang="en-US" sz="2400" b="1" u="sng" dirty="0">
                <a:solidFill>
                  <a:schemeClr val="accent1"/>
                </a:solidFill>
              </a:rPr>
              <a:t>EXERCISE 3:</a:t>
            </a:r>
            <a:r>
              <a:rPr lang="en-US" sz="2400" b="1" dirty="0">
                <a:solidFill>
                  <a:schemeClr val="accent1"/>
                </a:solidFill>
              </a:rPr>
              <a:t> </a:t>
            </a:r>
            <a:r>
              <a:rPr lang="en-US" sz="2400" u="sng" dirty="0">
                <a:solidFill>
                  <a:schemeClr val="accent1"/>
                </a:solidFill>
              </a:rPr>
              <a:t>head retraction in lying:</a:t>
            </a:r>
          </a:p>
          <a:p>
            <a:pPr marL="859536" lvl="1" indent="-457200">
              <a:buFont typeface="Wingdings" pitchFamily="2" charset="2"/>
              <a:buChar char="ü"/>
            </a:pPr>
            <a:r>
              <a:rPr lang="en-IN" sz="2400" dirty="0">
                <a:solidFill>
                  <a:srgbClr val="FF0000"/>
                </a:solidFill>
              </a:rPr>
              <a:t>Position:</a:t>
            </a:r>
            <a:r>
              <a:rPr lang="en-IN" sz="2400" dirty="0"/>
              <a:t> Lie face up with your head at a free standing edge Of the bed - for example, lie across a double bed or with your head at the foot-end of a single bed. </a:t>
            </a:r>
          </a:p>
          <a:p>
            <a:pPr marL="859536" lvl="1" indent="-457200">
              <a:buFont typeface="Wingdings" pitchFamily="2" charset="2"/>
              <a:buChar char="ü"/>
            </a:pPr>
            <a:r>
              <a:rPr lang="en-IN" sz="2400" dirty="0"/>
              <a:t>Rest head and Shoulders flat on the bed and do not use a pillow.</a:t>
            </a:r>
          </a:p>
          <a:p>
            <a:pPr marL="859536" lvl="1" indent="-457200">
              <a:buFont typeface="Wingdings" pitchFamily="2" charset="2"/>
              <a:buChar char="ü"/>
            </a:pPr>
            <a:r>
              <a:rPr lang="en-IN" sz="2400" dirty="0"/>
              <a:t>Now you are ready to start exercise 3.</a:t>
            </a:r>
          </a:p>
          <a:p>
            <a:pPr marL="859536" lvl="1" indent="-457200">
              <a:buFont typeface="Wingdings" pitchFamily="2" charset="2"/>
              <a:buChar char="ü"/>
            </a:pPr>
            <a:r>
              <a:rPr lang="en-IN" sz="2400" dirty="0">
                <a:solidFill>
                  <a:srgbClr val="FF0000"/>
                </a:solidFill>
              </a:rPr>
              <a:t>Procedure:</a:t>
            </a:r>
            <a:r>
              <a:rPr lang="en-IN" sz="2400" dirty="0"/>
              <a:t> Push the back of your head into the mattress and at the same time pull your chin in.</a:t>
            </a:r>
          </a:p>
          <a:p>
            <a:pPr marL="859536" lvl="1" indent="-457200">
              <a:buFont typeface="Wingdings" pitchFamily="2" charset="2"/>
              <a:buChar char="ü"/>
            </a:pPr>
            <a:r>
              <a:rPr lang="en-IN" sz="2400" dirty="0"/>
              <a:t>The overall effect should be that head and neck move backwards as far as possible while you keep facing the ceiling. </a:t>
            </a:r>
          </a:p>
          <a:p>
            <a:pPr marL="859536" lvl="1" indent="-457200">
              <a:buFont typeface="Wingdings" pitchFamily="2" charset="2"/>
              <a:buChar char="ü"/>
            </a:pPr>
            <a:r>
              <a:rPr lang="en-IN" sz="2400" dirty="0"/>
              <a:t>Once you have maintained this position for a few seconds, you should relax and automatically head and neck will return to the starting position.</a:t>
            </a:r>
          </a:p>
          <a:p>
            <a:pPr marL="859536" lvl="1" indent="-457200">
              <a:buNone/>
            </a:pPr>
            <a:r>
              <a:rPr lang="en-IN" sz="2400" dirty="0"/>
              <a:t> </a:t>
            </a:r>
            <a:endParaRPr lang="en-US" sz="2400" dirty="0"/>
          </a:p>
          <a:p>
            <a:pPr marL="859536" lvl="1" indent="-457200">
              <a:buFont typeface="Wingdings" pitchFamily="2" charset="2"/>
              <a:buChar char="ü"/>
            </a:pPr>
            <a:endParaRPr lang="en-IN"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685800"/>
            <a:ext cx="7498080" cy="5562600"/>
          </a:xfrm>
        </p:spPr>
        <p:txBody>
          <a:bodyPr>
            <a:normAutofit/>
          </a:bodyPr>
          <a:lstStyle/>
          <a:p>
            <a:pPr lvl="1">
              <a:buFont typeface="Wingdings" pitchFamily="2" charset="2"/>
              <a:buChar char="ü"/>
            </a:pPr>
            <a:r>
              <a:rPr lang="en-IN" sz="2400" dirty="0">
                <a:solidFill>
                  <a:srgbClr val="FF0000"/>
                </a:solidFill>
              </a:rPr>
              <a:t>Dosage:</a:t>
            </a:r>
            <a:r>
              <a:rPr lang="en-IN" sz="2400" dirty="0"/>
              <a:t> When you have completed ten head retractions, you must evaluate the effects of this exercise on the pain.</a:t>
            </a:r>
          </a:p>
          <a:p>
            <a:pPr lvl="1">
              <a:buFont typeface="Wingdings" pitchFamily="2" charset="2"/>
              <a:buChar char="ü"/>
            </a:pPr>
            <a:r>
              <a:rPr lang="en-IN" sz="2400" dirty="0"/>
              <a:t>If the pain has centralised or decreased in intensity, you can safely continue this procedure. </a:t>
            </a:r>
          </a:p>
          <a:p>
            <a:pPr lvl="1">
              <a:buFont typeface="Wingdings" pitchFamily="2" charset="2"/>
              <a:buChar char="ü"/>
            </a:pPr>
            <a:r>
              <a:rPr lang="en-IN" sz="2400" dirty="0"/>
              <a:t>In this case you should repeat the exercise ten times per session and spread the sessions evenly six to eight times throughout the day or night. </a:t>
            </a:r>
          </a:p>
          <a:p>
            <a:pPr lvl="1">
              <a:buFont typeface="Wingdings" pitchFamily="2" charset="2"/>
              <a:buChar char="ü"/>
            </a:pPr>
            <a:r>
              <a:rPr lang="en-IN" sz="2400" dirty="0"/>
              <a:t>But if the pain has increased considerably or extends further away from the spine, or it you have developed pins and needles or numbness in the fingers, then you must stop the exercise and seek advice.</a:t>
            </a:r>
            <a:endParaRPr lang="en-US" sz="2400" dirty="0"/>
          </a:p>
          <a:p>
            <a:pPr lvl="1">
              <a:buFont typeface="Wingdings" pitchFamily="2" charset="2"/>
              <a:buChar char="ü"/>
            </a:pPr>
            <a:endParaRPr lang="en-U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47.jpeg"/>
          <p:cNvPicPr/>
          <p:nvPr/>
        </p:nvPicPr>
        <p:blipFill>
          <a:blip r:embed="rId2" cstate="print"/>
          <a:stretch>
            <a:fillRect/>
          </a:stretch>
        </p:blipFill>
        <p:spPr>
          <a:xfrm>
            <a:off x="1676400" y="1219200"/>
            <a:ext cx="2990380" cy="1847088"/>
          </a:xfrm>
          <a:prstGeom prst="rect">
            <a:avLst/>
          </a:prstGeom>
        </p:spPr>
      </p:pic>
      <p:pic>
        <p:nvPicPr>
          <p:cNvPr id="3" name="image48.jpeg"/>
          <p:cNvPicPr/>
          <p:nvPr/>
        </p:nvPicPr>
        <p:blipFill>
          <a:blip r:embed="rId3" cstate="print"/>
          <a:stretch>
            <a:fillRect/>
          </a:stretch>
        </p:blipFill>
        <p:spPr>
          <a:xfrm>
            <a:off x="5105400" y="3352800"/>
            <a:ext cx="2971800" cy="211455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533400"/>
            <a:ext cx="7714488" cy="6019800"/>
          </a:xfrm>
        </p:spPr>
        <p:txBody>
          <a:bodyPr>
            <a:noAutofit/>
          </a:bodyPr>
          <a:lstStyle/>
          <a:p>
            <a:pPr>
              <a:buFont typeface="Wingdings" pitchFamily="2" charset="2"/>
              <a:buChar char="v"/>
            </a:pPr>
            <a:r>
              <a:rPr lang="en-US" sz="2400" b="1" u="sng" dirty="0">
                <a:solidFill>
                  <a:schemeClr val="accent1"/>
                </a:solidFill>
              </a:rPr>
              <a:t>EXERCISE 4:</a:t>
            </a:r>
            <a:r>
              <a:rPr lang="en-US" sz="2400" b="1" dirty="0">
                <a:solidFill>
                  <a:schemeClr val="accent1"/>
                </a:solidFill>
              </a:rPr>
              <a:t> </a:t>
            </a:r>
            <a:r>
              <a:rPr lang="en-US" sz="2400" u="sng" dirty="0">
                <a:solidFill>
                  <a:schemeClr val="accent1"/>
                </a:solidFill>
              </a:rPr>
              <a:t>neck extension in lying:</a:t>
            </a:r>
          </a:p>
          <a:p>
            <a:pPr marL="859536" lvl="1" indent="-457200">
              <a:buFont typeface="Wingdings" pitchFamily="2" charset="2"/>
              <a:buChar char="ü"/>
            </a:pPr>
            <a:r>
              <a:rPr lang="en-IN" sz="2400" dirty="0"/>
              <a:t>This exercise should always follow exercise 3.</a:t>
            </a:r>
          </a:p>
          <a:p>
            <a:pPr marL="859536" lvl="1" indent="-457200">
              <a:buFont typeface="Wingdings" pitchFamily="2" charset="2"/>
              <a:buChar char="ü"/>
            </a:pPr>
            <a:r>
              <a:rPr lang="en-IN" sz="2400" dirty="0">
                <a:solidFill>
                  <a:srgbClr val="FF0000"/>
                </a:solidFill>
              </a:rPr>
              <a:t>Position: </a:t>
            </a:r>
            <a:r>
              <a:rPr lang="en-IN" sz="2400" dirty="0"/>
              <a:t>Again you must lie face up of the bed.</a:t>
            </a:r>
          </a:p>
          <a:p>
            <a:pPr marL="859536" lvl="1" indent="-457200">
              <a:buFont typeface="Wingdings" pitchFamily="2" charset="2"/>
              <a:buChar char="ü"/>
            </a:pPr>
            <a:r>
              <a:rPr lang="en-IN" sz="2400" dirty="0">
                <a:solidFill>
                  <a:srgbClr val="FF0000"/>
                </a:solidFill>
              </a:rPr>
              <a:t>Procedure:</a:t>
            </a:r>
            <a:r>
              <a:rPr lang="en-IN" sz="2400" dirty="0"/>
              <a:t> Before you can start exercise 4 you must place One hand under your head and move up along the bed until head, neck and the top of your shoulder are extended over the edge of the bed.</a:t>
            </a:r>
          </a:p>
          <a:p>
            <a:pPr marL="859536" lvl="1" indent="-457200">
              <a:buFont typeface="Wingdings" pitchFamily="2" charset="2"/>
              <a:buChar char="ü"/>
            </a:pPr>
            <a:r>
              <a:rPr lang="en-IN" sz="2400" dirty="0"/>
              <a:t>While supporting head you should lower it slowly towards the floor.</a:t>
            </a:r>
          </a:p>
          <a:p>
            <a:pPr marL="859536" lvl="1" indent="-457200">
              <a:buFont typeface="Wingdings" pitchFamily="2" charset="2"/>
              <a:buChar char="ü"/>
            </a:pPr>
            <a:r>
              <a:rPr lang="en-IN" sz="2400" dirty="0"/>
              <a:t>Now you remove your hand bring head and neck as far backwards as you Can and try to see as much as possible of the floor directly under you.</a:t>
            </a:r>
          </a:p>
          <a:p>
            <a:pPr marL="859536" lvl="1" indent="-457200">
              <a:buFont typeface="Wingdings" pitchFamily="2" charset="2"/>
              <a:buChar char="ü"/>
            </a:pPr>
            <a:r>
              <a:rPr lang="en-IN" sz="2400" dirty="0"/>
              <a:t>In this position you must repeatedly turn your nose just half an inch (about 2 cm) to the right and then to the left of the midline, all the time attempting to move head and neck further backwards.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533400"/>
            <a:ext cx="7708392" cy="5715000"/>
          </a:xfrm>
        </p:spPr>
        <p:txBody>
          <a:bodyPr>
            <a:noAutofit/>
          </a:bodyPr>
          <a:lstStyle/>
          <a:p>
            <a:pPr lvl="1">
              <a:buFont typeface="Wingdings" pitchFamily="2" charset="2"/>
              <a:buChar char="ü"/>
            </a:pPr>
            <a:r>
              <a:rPr lang="en-IN" sz="2400" dirty="0"/>
              <a:t>Once have reached the maximum amount of extension, you should try to relax in this position for about thirty seconds. </a:t>
            </a:r>
          </a:p>
          <a:p>
            <a:pPr lvl="1">
              <a:buFont typeface="Wingdings" pitchFamily="2" charset="2"/>
              <a:buChar char="ü"/>
            </a:pPr>
            <a:r>
              <a:rPr lang="en-IN" sz="2400" dirty="0"/>
              <a:t>In order to return to the resting position, you must first place one hand behind your head, then assist your head back to the horizontal position and move down along the bed until your head is lying on the bed again. </a:t>
            </a:r>
          </a:p>
          <a:p>
            <a:pPr lvl="1">
              <a:buFont typeface="Wingdings" pitchFamily="2" charset="2"/>
              <a:buChar char="ü"/>
            </a:pPr>
            <a:r>
              <a:rPr lang="en-IN" sz="2400" dirty="0"/>
              <a:t>It is important that, following this exercise, do not rise immediately but rest for a few minutes with your head flat on the bed. </a:t>
            </a:r>
          </a:p>
          <a:p>
            <a:pPr lvl="1">
              <a:buFont typeface="Wingdings" pitchFamily="2" charset="2"/>
              <a:buChar char="ü"/>
            </a:pPr>
            <a:r>
              <a:rPr lang="en-IN" sz="2400" dirty="0">
                <a:solidFill>
                  <a:srgbClr val="FF0000"/>
                </a:solidFill>
              </a:rPr>
              <a:t>Dosage:</a:t>
            </a:r>
            <a:r>
              <a:rPr lang="en-IN" sz="2400" dirty="0"/>
              <a:t> Until the acute symptoms have subsided exercise 4 is to follow exercise 3 and it should be done only once per session. </a:t>
            </a:r>
          </a:p>
          <a:p>
            <a:pPr lvl="1">
              <a:buFont typeface="Wingdings" pitchFamily="2" charset="2"/>
              <a:buChar char="ü"/>
            </a:pPr>
            <a:r>
              <a:rPr lang="en-IN" sz="2400" dirty="0"/>
              <a:t>Once you no longer have severe pains, exercises 3 </a:t>
            </a:r>
            <a:r>
              <a:rPr lang="en-IN" sz="2400" dirty="0" err="1"/>
              <a:t>ard</a:t>
            </a:r>
            <a:r>
              <a:rPr lang="en-IN" sz="2400" dirty="0"/>
              <a:t> 4 should be replaced with exercises 1 and 2. </a:t>
            </a:r>
            <a:endParaRPr lang="en-US" sz="2400" dirty="0"/>
          </a:p>
          <a:p>
            <a:pPr lvl="1">
              <a:buFont typeface="Wingdings" pitchFamily="2" charset="2"/>
              <a:buChar char="ü"/>
            </a:pPr>
            <a:endParaRPr lang="en-US"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49.jpeg"/>
          <p:cNvPicPr/>
          <p:nvPr/>
        </p:nvPicPr>
        <p:blipFill>
          <a:blip r:embed="rId2" cstate="print"/>
          <a:srcRect l="22593" r="5520" b="70853"/>
          <a:stretch>
            <a:fillRect/>
          </a:stretch>
        </p:blipFill>
        <p:spPr>
          <a:xfrm>
            <a:off x="1219200" y="304800"/>
            <a:ext cx="2667000" cy="1447800"/>
          </a:xfrm>
          <a:prstGeom prst="rect">
            <a:avLst/>
          </a:prstGeom>
        </p:spPr>
      </p:pic>
      <p:pic>
        <p:nvPicPr>
          <p:cNvPr id="3" name="image49.jpeg"/>
          <p:cNvPicPr/>
          <p:nvPr/>
        </p:nvPicPr>
        <p:blipFill>
          <a:blip r:embed="rId2" cstate="print"/>
          <a:srcRect l="25353" t="31591" r="4814" b="34660"/>
          <a:stretch>
            <a:fillRect/>
          </a:stretch>
        </p:blipFill>
        <p:spPr>
          <a:xfrm>
            <a:off x="3048000" y="1828800"/>
            <a:ext cx="2590800" cy="1676400"/>
          </a:xfrm>
          <a:prstGeom prst="rect">
            <a:avLst/>
          </a:prstGeom>
        </p:spPr>
      </p:pic>
      <p:pic>
        <p:nvPicPr>
          <p:cNvPr id="4" name="image49.jpeg"/>
          <p:cNvPicPr/>
          <p:nvPr/>
        </p:nvPicPr>
        <p:blipFill>
          <a:blip r:embed="rId2" cstate="print"/>
          <a:srcRect t="67498" r="52760"/>
          <a:stretch>
            <a:fillRect/>
          </a:stretch>
        </p:blipFill>
        <p:spPr>
          <a:xfrm>
            <a:off x="5105400" y="3581400"/>
            <a:ext cx="1752600" cy="1614488"/>
          </a:xfrm>
          <a:prstGeom prst="rect">
            <a:avLst/>
          </a:prstGeom>
        </p:spPr>
      </p:pic>
      <p:pic>
        <p:nvPicPr>
          <p:cNvPr id="5" name="image49.jpeg"/>
          <p:cNvPicPr/>
          <p:nvPr/>
        </p:nvPicPr>
        <p:blipFill>
          <a:blip r:embed="rId2" cstate="print"/>
          <a:srcRect l="49294" t="67498"/>
          <a:stretch>
            <a:fillRect/>
          </a:stretch>
        </p:blipFill>
        <p:spPr>
          <a:xfrm>
            <a:off x="6958013" y="5029200"/>
            <a:ext cx="1881187" cy="161448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838200"/>
            <a:ext cx="7714488" cy="5486400"/>
          </a:xfrm>
        </p:spPr>
        <p:txBody>
          <a:bodyPr>
            <a:noAutofit/>
          </a:bodyPr>
          <a:lstStyle/>
          <a:p>
            <a:pPr>
              <a:buFont typeface="Wingdings" pitchFamily="2" charset="2"/>
              <a:buChar char="v"/>
            </a:pPr>
            <a:r>
              <a:rPr lang="en-US" sz="2400" b="1" u="sng" dirty="0">
                <a:solidFill>
                  <a:schemeClr val="accent1"/>
                </a:solidFill>
              </a:rPr>
              <a:t>EXERCISE 5:</a:t>
            </a:r>
            <a:r>
              <a:rPr lang="en-US" sz="2400" b="1" dirty="0">
                <a:solidFill>
                  <a:schemeClr val="accent1"/>
                </a:solidFill>
              </a:rPr>
              <a:t> </a:t>
            </a:r>
            <a:r>
              <a:rPr lang="en-US" sz="2400" u="sng" dirty="0">
                <a:solidFill>
                  <a:schemeClr val="accent1"/>
                </a:solidFill>
              </a:rPr>
              <a:t>side bending of the neck</a:t>
            </a:r>
          </a:p>
          <a:p>
            <a:pPr lvl="1">
              <a:buFont typeface="Wingdings" pitchFamily="2" charset="2"/>
              <a:buChar char="ü"/>
            </a:pPr>
            <a:r>
              <a:rPr lang="en-IN" sz="2400" dirty="0">
                <a:solidFill>
                  <a:srgbClr val="FF0000"/>
                </a:solidFill>
              </a:rPr>
              <a:t>Position:</a:t>
            </a:r>
            <a:r>
              <a:rPr lang="en-IN" sz="2400" dirty="0"/>
              <a:t> Sit on a chair, repeat exercise I a few times, then hold head in the retracted position.</a:t>
            </a:r>
          </a:p>
          <a:p>
            <a:pPr lvl="1">
              <a:buFont typeface="Wingdings" pitchFamily="2" charset="2"/>
              <a:buChar char="ü"/>
            </a:pPr>
            <a:r>
              <a:rPr lang="en-IN" sz="2400" dirty="0"/>
              <a:t> Now you are ready to Start exercise 5.</a:t>
            </a:r>
            <a:endParaRPr lang="en-US" sz="2400" dirty="0"/>
          </a:p>
          <a:p>
            <a:pPr lvl="1">
              <a:buFont typeface="Wingdings" pitchFamily="2" charset="2"/>
              <a:buChar char="ü"/>
            </a:pPr>
            <a:r>
              <a:rPr lang="en-IN" sz="2400" dirty="0">
                <a:solidFill>
                  <a:srgbClr val="FF0000"/>
                </a:solidFill>
              </a:rPr>
              <a:t>Procedure:</a:t>
            </a:r>
            <a:r>
              <a:rPr lang="en-IN" sz="2400" dirty="0"/>
              <a:t> Bend neck sideways and head towards the side on which you feel most of the pain. Do not allow the head to turn.</a:t>
            </a:r>
          </a:p>
          <a:p>
            <a:pPr lvl="1">
              <a:buFont typeface="Wingdings" pitchFamily="2" charset="2"/>
              <a:buChar char="ü"/>
            </a:pPr>
            <a:r>
              <a:rPr lang="en-IN" sz="2400" dirty="0"/>
              <a:t>In other words, you should keep looking straight ahead and Should not bring your nose but your ear close to the Shoulder. </a:t>
            </a:r>
          </a:p>
          <a:p>
            <a:pPr lvl="1">
              <a:buFont typeface="Wingdings" pitchFamily="2" charset="2"/>
              <a:buChar char="ü"/>
            </a:pPr>
            <a:r>
              <a:rPr lang="en-IN" sz="2400" dirty="0"/>
              <a:t>It is important that you keep the head well refracted as you do this.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685800"/>
            <a:ext cx="7498080" cy="5562600"/>
          </a:xfrm>
        </p:spPr>
        <p:txBody>
          <a:bodyPr>
            <a:normAutofit/>
          </a:bodyPr>
          <a:lstStyle/>
          <a:p>
            <a:r>
              <a:rPr lang="en-US" sz="2400" dirty="0"/>
              <a:t>In the treatment by the McKenzie method disorders in the spine, which have repeated symptoms in the extremities, important place takes an </a:t>
            </a:r>
            <a:r>
              <a:rPr lang="en-US" sz="2400" b="1" dirty="0"/>
              <a:t>Centralization</a:t>
            </a:r>
            <a:r>
              <a:rPr lang="en-US" sz="2400" dirty="0"/>
              <a:t> - the symptoms movement from the distal segments of body to the proximal. </a:t>
            </a:r>
          </a:p>
          <a:p>
            <a:r>
              <a:rPr lang="en-US" sz="2400" dirty="0"/>
              <a:t>Advent of centralization is a good signal and speaks of correctness actions being taken. </a:t>
            </a:r>
          </a:p>
          <a:p>
            <a:r>
              <a:rPr lang="en-US" sz="2400" dirty="0"/>
              <a:t>And in contrast, </a:t>
            </a:r>
            <a:r>
              <a:rPr lang="en-US" sz="2400" dirty="0" err="1"/>
              <a:t>peripheralization</a:t>
            </a:r>
            <a:r>
              <a:rPr lang="en-US" sz="2400" dirty="0"/>
              <a:t> - the movement of pain from the spine to the extremities, indicates a worsening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533400"/>
            <a:ext cx="7498080" cy="5715000"/>
          </a:xfrm>
        </p:spPr>
        <p:txBody>
          <a:bodyPr>
            <a:normAutofit/>
          </a:bodyPr>
          <a:lstStyle/>
          <a:p>
            <a:pPr lvl="1">
              <a:buFont typeface="Wingdings" pitchFamily="2" charset="2"/>
              <a:buChar char="ü"/>
            </a:pPr>
            <a:r>
              <a:rPr lang="en-IN" sz="2400" dirty="0"/>
              <a:t>The exercise can be made more effective by using the hand of the painful side, placing it over the top of your and gently but firmly pulling your head even further towards the painful side. </a:t>
            </a:r>
            <a:endParaRPr lang="en-IN" sz="2400" u="sng" dirty="0"/>
          </a:p>
          <a:p>
            <a:pPr lvl="1">
              <a:buFont typeface="Wingdings" pitchFamily="2" charset="2"/>
              <a:buChar char="ü"/>
            </a:pPr>
            <a:r>
              <a:rPr lang="en-IN" sz="2400" dirty="0"/>
              <a:t>This exercise is used specifically for the treatment of pain felt only to one side or pain felt much more to the one side than to the other.</a:t>
            </a:r>
          </a:p>
          <a:p>
            <a:pPr lvl="1">
              <a:buFont typeface="Wingdings" pitchFamily="2" charset="2"/>
              <a:buChar char="ü"/>
            </a:pPr>
            <a:r>
              <a:rPr lang="en-IN" sz="2400" dirty="0">
                <a:solidFill>
                  <a:srgbClr val="FF0000"/>
                </a:solidFill>
              </a:rPr>
              <a:t>Dosage:</a:t>
            </a:r>
            <a:r>
              <a:rPr lang="en-IN" sz="2400" dirty="0"/>
              <a:t> Until the Symptoms have centralised exercise 5 is to be repeated ten times per session and the sessions are to be spread evenly six to eight times throughout the day.</a:t>
            </a:r>
            <a:endParaRPr lang="en-US" sz="2400" dirty="0"/>
          </a:p>
          <a:p>
            <a:pPr lvl="1">
              <a:buFont typeface="Wingdings" pitchFamily="2" charset="2"/>
              <a:buChar char="ü"/>
            </a:pPr>
            <a:endParaRPr lang="en-US"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50.jpeg"/>
          <p:cNvPicPr/>
          <p:nvPr/>
        </p:nvPicPr>
        <p:blipFill>
          <a:blip r:embed="rId2" cstate="print"/>
          <a:srcRect l="15730" t="911" r="52142" b="65340"/>
          <a:stretch>
            <a:fillRect/>
          </a:stretch>
        </p:blipFill>
        <p:spPr>
          <a:xfrm>
            <a:off x="1676400" y="381000"/>
            <a:ext cx="1752600" cy="2362200"/>
          </a:xfrm>
          <a:prstGeom prst="rect">
            <a:avLst/>
          </a:prstGeom>
        </p:spPr>
      </p:pic>
      <p:pic>
        <p:nvPicPr>
          <p:cNvPr id="3" name="image50.jpeg"/>
          <p:cNvPicPr/>
          <p:nvPr/>
        </p:nvPicPr>
        <p:blipFill>
          <a:blip r:embed="rId2" cstate="print"/>
          <a:srcRect l="52142" t="33125" b="36194"/>
          <a:stretch>
            <a:fillRect/>
          </a:stretch>
        </p:blipFill>
        <p:spPr>
          <a:xfrm>
            <a:off x="3581400" y="2743200"/>
            <a:ext cx="2133600" cy="2057400"/>
          </a:xfrm>
          <a:prstGeom prst="rect">
            <a:avLst/>
          </a:prstGeom>
        </p:spPr>
      </p:pic>
      <p:pic>
        <p:nvPicPr>
          <p:cNvPr id="4" name="image50.jpeg"/>
          <p:cNvPicPr/>
          <p:nvPr/>
        </p:nvPicPr>
        <p:blipFill>
          <a:blip r:embed="rId2" cstate="print"/>
          <a:srcRect t="66874" r="41432"/>
          <a:stretch>
            <a:fillRect/>
          </a:stretch>
        </p:blipFill>
        <p:spPr>
          <a:xfrm>
            <a:off x="5943600" y="4800600"/>
            <a:ext cx="2286000" cy="19050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381000"/>
            <a:ext cx="7714488" cy="6019800"/>
          </a:xfrm>
        </p:spPr>
        <p:txBody>
          <a:bodyPr>
            <a:noAutofit/>
          </a:bodyPr>
          <a:lstStyle/>
          <a:p>
            <a:pPr>
              <a:buFont typeface="Wingdings" pitchFamily="2" charset="2"/>
              <a:buChar char="v"/>
            </a:pPr>
            <a:r>
              <a:rPr lang="en-US" sz="2400" b="1" u="sng" dirty="0">
                <a:solidFill>
                  <a:schemeClr val="accent1"/>
                </a:solidFill>
              </a:rPr>
              <a:t>EXERCISE 6:</a:t>
            </a:r>
            <a:r>
              <a:rPr lang="en-US" sz="2400" b="1" dirty="0">
                <a:solidFill>
                  <a:schemeClr val="accent1"/>
                </a:solidFill>
              </a:rPr>
              <a:t> </a:t>
            </a:r>
            <a:r>
              <a:rPr lang="en-US" sz="2400" u="sng" dirty="0">
                <a:solidFill>
                  <a:schemeClr val="accent1"/>
                </a:solidFill>
              </a:rPr>
              <a:t>neck rotation:</a:t>
            </a:r>
          </a:p>
          <a:p>
            <a:pPr lvl="1">
              <a:buFont typeface="Wingdings" pitchFamily="2" charset="2"/>
              <a:buChar char="ü"/>
            </a:pPr>
            <a:r>
              <a:rPr lang="en-IN" sz="2400" dirty="0"/>
              <a:t>Rotation means turning to the right and left. </a:t>
            </a:r>
          </a:p>
          <a:p>
            <a:pPr lvl="1">
              <a:buFont typeface="Wingdings" pitchFamily="2" charset="2"/>
              <a:buChar char="ü"/>
            </a:pPr>
            <a:r>
              <a:rPr lang="en-IN" sz="2400" dirty="0">
                <a:solidFill>
                  <a:srgbClr val="FF0000"/>
                </a:solidFill>
              </a:rPr>
              <a:t>Position:</a:t>
            </a:r>
            <a:r>
              <a:rPr lang="en-IN" sz="2400" dirty="0"/>
              <a:t> Sit on a chair, repeat exercise </a:t>
            </a:r>
            <a:r>
              <a:rPr lang="en-IN" sz="2400" dirty="0" err="1"/>
              <a:t>i</a:t>
            </a:r>
            <a:r>
              <a:rPr lang="en-IN" sz="2400" dirty="0"/>
              <a:t> a few times, then hold your head in the retracted position.</a:t>
            </a:r>
          </a:p>
          <a:p>
            <a:pPr lvl="1">
              <a:buFont typeface="Wingdings" pitchFamily="2" charset="2"/>
              <a:buChar char="ü"/>
            </a:pPr>
            <a:r>
              <a:rPr lang="en-IN" sz="2400" dirty="0"/>
              <a:t>Now you are ready to start exercise 6.</a:t>
            </a:r>
          </a:p>
          <a:p>
            <a:pPr lvl="1">
              <a:buFont typeface="Wingdings" pitchFamily="2" charset="2"/>
              <a:buChar char="ü"/>
            </a:pPr>
            <a:r>
              <a:rPr lang="en-IN" sz="2400" dirty="0">
                <a:solidFill>
                  <a:srgbClr val="FF0000"/>
                </a:solidFill>
              </a:rPr>
              <a:t>Procedure:</a:t>
            </a:r>
            <a:r>
              <a:rPr lang="en-IN" sz="2400" dirty="0"/>
              <a:t> Turn your head far to the right and then far to the left as before crossing the street. </a:t>
            </a:r>
          </a:p>
          <a:p>
            <a:pPr lvl="1">
              <a:buFont typeface="Wingdings" pitchFamily="2" charset="2"/>
              <a:buChar char="ü"/>
            </a:pPr>
            <a:r>
              <a:rPr lang="en-IN" sz="2400" dirty="0"/>
              <a:t>It is important that you keep the head well retracted as you do this. </a:t>
            </a:r>
          </a:p>
          <a:p>
            <a:pPr lvl="1">
              <a:buFont typeface="Wingdings" pitchFamily="2" charset="2"/>
              <a:buChar char="ü"/>
            </a:pPr>
            <a:r>
              <a:rPr lang="en-IN" sz="2400" dirty="0"/>
              <a:t>If you experience more pain on turning to the one side than to the other,  you should continue to exercise by rotating to the most painful side and on repetition the pain should gradually centralise or decrease in intensity. </a:t>
            </a:r>
          </a:p>
          <a:p>
            <a:pPr lvl="1">
              <a:buFont typeface="Wingdings" pitchFamily="2" charset="2"/>
              <a:buChar char="ü"/>
            </a:pPr>
            <a:r>
              <a:rPr lang="en-IN" sz="2400" dirty="0"/>
              <a:t>However, should the pain increase and fail to centralise, you must continue to by rotating to the least painful side.</a:t>
            </a:r>
            <a:endParaRPr lang="en-US" sz="2400" dirty="0"/>
          </a:p>
          <a:p>
            <a:pPr lvl="1">
              <a:buFont typeface="Wingdings" pitchFamily="2" charset="2"/>
              <a:buChar char="ü"/>
            </a:pPr>
            <a:endParaRPr lang="en-IN"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609600"/>
            <a:ext cx="7498080" cy="5943600"/>
          </a:xfrm>
        </p:spPr>
        <p:txBody>
          <a:bodyPr>
            <a:normAutofit/>
          </a:bodyPr>
          <a:lstStyle/>
          <a:p>
            <a:pPr lvl="1">
              <a:buFont typeface="Wingdings" pitchFamily="2" charset="2"/>
              <a:buChar char="ü"/>
            </a:pPr>
            <a:r>
              <a:rPr lang="en-IN" sz="2400" dirty="0"/>
              <a:t>Once you have the same amount of pain or no pain but only stiffness when turning to either side, you should continue to exercise by rotating to both sides.</a:t>
            </a:r>
          </a:p>
          <a:p>
            <a:pPr lvl="1">
              <a:buFont typeface="Wingdings" pitchFamily="2" charset="2"/>
              <a:buChar char="ü"/>
            </a:pPr>
            <a:r>
              <a:rPr lang="en-IN" sz="2400" dirty="0"/>
              <a:t>The exercise can be made more effective by using both hands and gently but firmly pushing your head even further into rotation.</a:t>
            </a:r>
          </a:p>
          <a:p>
            <a:pPr lvl="1">
              <a:buFont typeface="Wingdings" pitchFamily="2" charset="2"/>
              <a:buChar char="ü"/>
            </a:pPr>
            <a:r>
              <a:rPr lang="en-IN" sz="2400" dirty="0"/>
              <a:t>Once you have maintained the position of maximum rotation for a few seconds, you should return your head to the starting position.</a:t>
            </a:r>
          </a:p>
          <a:p>
            <a:pPr lvl="1">
              <a:buFont typeface="Wingdings" pitchFamily="2" charset="2"/>
              <a:buChar char="ü"/>
            </a:pPr>
            <a:r>
              <a:rPr lang="en-IN" sz="2400" dirty="0">
                <a:solidFill>
                  <a:srgbClr val="FF0000"/>
                </a:solidFill>
              </a:rPr>
              <a:t>Dosage:</a:t>
            </a:r>
            <a:r>
              <a:rPr lang="en-IN" sz="2400" dirty="0"/>
              <a:t> the exercise is to be performed ten times per session and the sessions are to be spread evenly six to eight times throughout the day. Whether centralisation or reduction of the pain has taken place or not exercise 6 must always be followed by exercises I and 2.</a:t>
            </a:r>
            <a:endParaRPr lang="en-US" sz="2400" dirty="0"/>
          </a:p>
          <a:p>
            <a:pPr lvl="1">
              <a:buFont typeface="Wingdings" pitchFamily="2" charset="2"/>
              <a:buChar char="ü"/>
            </a:pPr>
            <a:endParaRPr lang="en-US"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51.jpeg"/>
          <p:cNvPicPr/>
          <p:nvPr/>
        </p:nvPicPr>
        <p:blipFill>
          <a:blip r:embed="rId2" cstate="print"/>
          <a:stretch>
            <a:fillRect/>
          </a:stretch>
        </p:blipFill>
        <p:spPr>
          <a:xfrm>
            <a:off x="1524000" y="381000"/>
            <a:ext cx="2057400" cy="2209800"/>
          </a:xfrm>
          <a:prstGeom prst="rect">
            <a:avLst/>
          </a:prstGeom>
        </p:spPr>
      </p:pic>
      <p:pic>
        <p:nvPicPr>
          <p:cNvPr id="3" name="image52.jpeg"/>
          <p:cNvPicPr/>
          <p:nvPr/>
        </p:nvPicPr>
        <p:blipFill>
          <a:blip r:embed="rId3" cstate="print"/>
          <a:stretch>
            <a:fillRect/>
          </a:stretch>
        </p:blipFill>
        <p:spPr>
          <a:xfrm>
            <a:off x="6096000" y="457200"/>
            <a:ext cx="1981200" cy="2209800"/>
          </a:xfrm>
          <a:prstGeom prst="rect">
            <a:avLst/>
          </a:prstGeom>
        </p:spPr>
      </p:pic>
      <p:pic>
        <p:nvPicPr>
          <p:cNvPr id="4" name="image53.jpeg"/>
          <p:cNvPicPr/>
          <p:nvPr/>
        </p:nvPicPr>
        <p:blipFill>
          <a:blip r:embed="rId4" cstate="print"/>
          <a:srcRect r="58269"/>
          <a:stretch>
            <a:fillRect/>
          </a:stretch>
        </p:blipFill>
        <p:spPr>
          <a:xfrm>
            <a:off x="4038600" y="2667000"/>
            <a:ext cx="1905000" cy="1828800"/>
          </a:xfrm>
          <a:prstGeom prst="rect">
            <a:avLst/>
          </a:prstGeom>
        </p:spPr>
      </p:pic>
      <p:pic>
        <p:nvPicPr>
          <p:cNvPr id="5" name="image53.jpeg"/>
          <p:cNvPicPr/>
          <p:nvPr/>
        </p:nvPicPr>
        <p:blipFill>
          <a:blip r:embed="rId4" cstate="print"/>
          <a:srcRect l="43411"/>
          <a:stretch>
            <a:fillRect/>
          </a:stretch>
        </p:blipFill>
        <p:spPr>
          <a:xfrm>
            <a:off x="1524000" y="4876800"/>
            <a:ext cx="2390775" cy="1804987"/>
          </a:xfrm>
          <a:prstGeom prst="rect">
            <a:avLst/>
          </a:prstGeom>
        </p:spPr>
      </p:pic>
      <p:pic>
        <p:nvPicPr>
          <p:cNvPr id="6" name="image54.jpeg"/>
          <p:cNvPicPr/>
          <p:nvPr/>
        </p:nvPicPr>
        <p:blipFill>
          <a:blip r:embed="rId5" cstate="print"/>
          <a:stretch>
            <a:fillRect/>
          </a:stretch>
        </p:blipFill>
        <p:spPr>
          <a:xfrm>
            <a:off x="6248400" y="4800600"/>
            <a:ext cx="2209800" cy="19050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381000"/>
            <a:ext cx="7714488" cy="6019800"/>
          </a:xfrm>
        </p:spPr>
        <p:txBody>
          <a:bodyPr>
            <a:noAutofit/>
          </a:bodyPr>
          <a:lstStyle/>
          <a:p>
            <a:pPr>
              <a:buFont typeface="Wingdings" pitchFamily="2" charset="2"/>
              <a:buChar char="v"/>
            </a:pPr>
            <a:r>
              <a:rPr lang="en-US" sz="2400" b="1" u="sng" dirty="0">
                <a:solidFill>
                  <a:schemeClr val="accent1"/>
                </a:solidFill>
              </a:rPr>
              <a:t>EXERCISE 7:</a:t>
            </a:r>
            <a:r>
              <a:rPr lang="en-US" sz="2400" b="1" dirty="0">
                <a:solidFill>
                  <a:schemeClr val="accent1"/>
                </a:solidFill>
              </a:rPr>
              <a:t> </a:t>
            </a:r>
            <a:r>
              <a:rPr lang="en-US" sz="2400" u="sng" dirty="0">
                <a:solidFill>
                  <a:schemeClr val="accent1"/>
                </a:solidFill>
              </a:rPr>
              <a:t>neck flexion in sitting</a:t>
            </a:r>
          </a:p>
          <a:p>
            <a:pPr lvl="1">
              <a:buFont typeface="Wingdings" pitchFamily="2" charset="2"/>
              <a:buChar char="ü"/>
            </a:pPr>
            <a:r>
              <a:rPr lang="en-IN" sz="2400" dirty="0">
                <a:solidFill>
                  <a:srgbClr val="FF0000"/>
                </a:solidFill>
              </a:rPr>
              <a:t>Position:</a:t>
            </a:r>
            <a:r>
              <a:rPr lang="en-IN" sz="2400" dirty="0"/>
              <a:t> Sit on a chair, look straight ahead and allow yourself to relax completely.</a:t>
            </a:r>
          </a:p>
          <a:p>
            <a:pPr lvl="1">
              <a:buFont typeface="Wingdings" pitchFamily="2" charset="2"/>
              <a:buChar char="ü"/>
            </a:pPr>
            <a:r>
              <a:rPr lang="en-IN" sz="2400" dirty="0"/>
              <a:t>Now you are ready to start exercise 7.</a:t>
            </a:r>
          </a:p>
          <a:p>
            <a:pPr lvl="1">
              <a:buFont typeface="Wingdings" pitchFamily="2" charset="2"/>
              <a:buChar char="ü"/>
            </a:pPr>
            <a:r>
              <a:rPr lang="en-IN" sz="2400" dirty="0">
                <a:solidFill>
                  <a:srgbClr val="FF0000"/>
                </a:solidFill>
              </a:rPr>
              <a:t>Procedure:</a:t>
            </a:r>
            <a:r>
              <a:rPr lang="en-IN" sz="2400" dirty="0"/>
              <a:t> Drop your head forwards and let it rest with the chin as close as possible to the chest. </a:t>
            </a:r>
          </a:p>
          <a:p>
            <a:pPr lvl="1">
              <a:buFont typeface="Wingdings" pitchFamily="2" charset="2"/>
              <a:buChar char="ü"/>
            </a:pPr>
            <a:r>
              <a:rPr lang="en-IN" sz="2400" dirty="0"/>
              <a:t>Place your hands behind the back of your head and interlock fingers. </a:t>
            </a:r>
          </a:p>
          <a:p>
            <a:pPr lvl="1">
              <a:buFont typeface="Wingdings" pitchFamily="2" charset="2"/>
              <a:buChar char="ü"/>
            </a:pPr>
            <a:r>
              <a:rPr lang="en-IN" sz="2400" dirty="0"/>
              <a:t>Now let your arms relax so that the elbows point down towards the floor. </a:t>
            </a:r>
          </a:p>
          <a:p>
            <a:pPr lvl="1">
              <a:buFont typeface="Wingdings" pitchFamily="2" charset="2"/>
              <a:buChar char="ü"/>
            </a:pPr>
            <a:r>
              <a:rPr lang="en-IN" sz="2400" dirty="0"/>
              <a:t>In this position, the weight of the arms will pull your head down further and bring your chin closer to the chest. </a:t>
            </a:r>
          </a:p>
          <a:p>
            <a:pPr lvl="1">
              <a:buFont typeface="Wingdings" pitchFamily="2" charset="2"/>
              <a:buChar char="ü"/>
            </a:pPr>
            <a:endParaRPr lang="en-IN" sz="2400" dirty="0"/>
          </a:p>
          <a:p>
            <a:pPr lvl="1">
              <a:buFont typeface="Wingdings" pitchFamily="2" charset="2"/>
              <a:buChar char="ü"/>
            </a:pPr>
            <a:endParaRPr lang="en-US" sz="2400" u="sng"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533400"/>
            <a:ext cx="7498080" cy="5715000"/>
          </a:xfrm>
        </p:spPr>
        <p:txBody>
          <a:bodyPr>
            <a:normAutofit/>
          </a:bodyPr>
          <a:lstStyle/>
          <a:p>
            <a:pPr lvl="1">
              <a:buFont typeface="Wingdings" pitchFamily="2" charset="2"/>
              <a:buChar char="ü"/>
            </a:pPr>
            <a:r>
              <a:rPr lang="en-IN" sz="2400" dirty="0"/>
              <a:t>The exercise can be made more effective by using the hands and gently but firmly pulling your head onto the chest.</a:t>
            </a:r>
          </a:p>
          <a:p>
            <a:pPr lvl="1">
              <a:buFont typeface="Wingdings" pitchFamily="2" charset="2"/>
              <a:buChar char="ü"/>
            </a:pPr>
            <a:r>
              <a:rPr lang="en-IN" sz="2400" dirty="0"/>
              <a:t> Once you have maintained the position of maximum neck flexion for a few seconds, you should return head to the starting position.</a:t>
            </a:r>
            <a:endParaRPr lang="en-US" sz="2400" dirty="0"/>
          </a:p>
          <a:p>
            <a:pPr lvl="1">
              <a:buFont typeface="Wingdings" pitchFamily="2" charset="2"/>
              <a:buChar char="ü"/>
            </a:pPr>
            <a:r>
              <a:rPr lang="en-IN" sz="2400" dirty="0">
                <a:solidFill>
                  <a:srgbClr val="FF0000"/>
                </a:solidFill>
              </a:rPr>
              <a:t>Dosage:</a:t>
            </a:r>
            <a:r>
              <a:rPr lang="en-IN" sz="2400" dirty="0"/>
              <a:t> This exercise should be repeated only two or three times per session and the sessions should be spread evenly six to eight times throughout the day. </a:t>
            </a:r>
          </a:p>
          <a:p>
            <a:pPr lvl="1">
              <a:buFont typeface="Wingdings" pitchFamily="2" charset="2"/>
              <a:buChar char="ü"/>
            </a:pPr>
            <a:r>
              <a:rPr lang="en-IN" sz="2400" dirty="0"/>
              <a:t>When used in the treatment of headaches, exercise 7 should be performed in conjunction with exercise 1 </a:t>
            </a:r>
          </a:p>
          <a:p>
            <a:pPr lvl="1">
              <a:buFont typeface="Wingdings" pitchFamily="2" charset="2"/>
              <a:buChar char="ü"/>
            </a:pPr>
            <a:r>
              <a:rPr lang="en-IN" sz="2400" dirty="0"/>
              <a:t>When used in the treatment of neck pain or stiffness, exercise</a:t>
            </a:r>
            <a:r>
              <a:rPr lang="en-US" sz="2400" dirty="0"/>
              <a:t> </a:t>
            </a:r>
            <a:r>
              <a:rPr lang="en-IN" sz="2400" dirty="0"/>
              <a:t>7 must always be followed by exercises1and 2.</a:t>
            </a:r>
            <a:endParaRPr lang="en-US" sz="2400" dirty="0"/>
          </a:p>
          <a:p>
            <a:pPr lvl="1">
              <a:buNone/>
            </a:pPr>
            <a:endParaRPr lang="en-U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55.jpeg"/>
          <p:cNvPicPr/>
          <p:nvPr/>
        </p:nvPicPr>
        <p:blipFill>
          <a:blip r:embed="rId2" cstate="print"/>
          <a:stretch>
            <a:fillRect/>
          </a:stretch>
        </p:blipFill>
        <p:spPr>
          <a:xfrm>
            <a:off x="1219200" y="228600"/>
            <a:ext cx="2286000" cy="2667000"/>
          </a:xfrm>
          <a:prstGeom prst="rect">
            <a:avLst/>
          </a:prstGeom>
        </p:spPr>
      </p:pic>
      <p:pic>
        <p:nvPicPr>
          <p:cNvPr id="3" name="image56.jpeg"/>
          <p:cNvPicPr/>
          <p:nvPr/>
        </p:nvPicPr>
        <p:blipFill>
          <a:blip r:embed="rId3" cstate="print"/>
          <a:stretch>
            <a:fillRect/>
          </a:stretch>
        </p:blipFill>
        <p:spPr>
          <a:xfrm>
            <a:off x="4572000" y="381000"/>
            <a:ext cx="2438400" cy="2438400"/>
          </a:xfrm>
          <a:prstGeom prst="rect">
            <a:avLst/>
          </a:prstGeom>
        </p:spPr>
      </p:pic>
      <p:pic>
        <p:nvPicPr>
          <p:cNvPr id="16" name="Picture 3"/>
          <p:cNvPicPr>
            <a:picLocks noChangeAspect="1" noChangeArrowheads="1"/>
          </p:cNvPicPr>
          <p:nvPr/>
        </p:nvPicPr>
        <p:blipFill>
          <a:blip r:embed="rId4"/>
          <a:srcRect t="57331" r="59066"/>
          <a:stretch>
            <a:fillRect/>
          </a:stretch>
        </p:blipFill>
        <p:spPr bwMode="auto">
          <a:xfrm>
            <a:off x="5943600" y="3886200"/>
            <a:ext cx="2286000" cy="2596816"/>
          </a:xfrm>
          <a:prstGeom prst="rect">
            <a:avLst/>
          </a:prstGeom>
          <a:noFill/>
          <a:ln w="9525">
            <a:noFill/>
            <a:miter lim="800000"/>
            <a:headEnd/>
            <a:tailEnd/>
          </a:ln>
        </p:spPr>
      </p:pic>
      <p:pic>
        <p:nvPicPr>
          <p:cNvPr id="17" name="Picture 3"/>
          <p:cNvPicPr>
            <a:picLocks noChangeAspect="1" noChangeArrowheads="1"/>
          </p:cNvPicPr>
          <p:nvPr/>
        </p:nvPicPr>
        <p:blipFill>
          <a:blip r:embed="rId4"/>
          <a:srcRect r="3662" b="42257"/>
          <a:stretch>
            <a:fillRect/>
          </a:stretch>
        </p:blipFill>
        <p:spPr bwMode="auto">
          <a:xfrm>
            <a:off x="1447800" y="4038600"/>
            <a:ext cx="3407410" cy="222567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EXERCISES:</a:t>
            </a:r>
          </a:p>
        </p:txBody>
      </p:sp>
      <p:sp>
        <p:nvSpPr>
          <p:cNvPr id="3" name="Content Placeholder 2"/>
          <p:cNvSpPr>
            <a:spLocks noGrp="1"/>
          </p:cNvSpPr>
          <p:nvPr>
            <p:ph idx="1"/>
          </p:nvPr>
        </p:nvSpPr>
        <p:spPr>
          <a:xfrm>
            <a:off x="1435608" y="1447800"/>
            <a:ext cx="7498080" cy="4876800"/>
          </a:xfrm>
        </p:spPr>
        <p:txBody>
          <a:bodyPr>
            <a:normAutofit/>
          </a:bodyPr>
          <a:lstStyle/>
          <a:p>
            <a:r>
              <a:rPr lang="en-IN" sz="2400" dirty="0"/>
              <a:t>In order to treat present neck problems successfully you must do the following:</a:t>
            </a:r>
            <a:endParaRPr lang="en-US" sz="2400" dirty="0"/>
          </a:p>
          <a:p>
            <a:pPr lvl="1" fontAlgn="base">
              <a:buFont typeface="Wingdings" pitchFamily="2" charset="2"/>
              <a:buChar char="Ø"/>
            </a:pPr>
            <a:r>
              <a:rPr lang="en-IN" sz="2400" b="1" dirty="0"/>
              <a:t>At all times: </a:t>
            </a:r>
            <a:r>
              <a:rPr lang="en-IN" sz="2400" dirty="0"/>
              <a:t>correct your posture and maintain the correct posture.</a:t>
            </a:r>
            <a:endParaRPr lang="en-US" sz="2400" dirty="0"/>
          </a:p>
          <a:p>
            <a:pPr lvl="1" fontAlgn="base">
              <a:buFont typeface="Wingdings" pitchFamily="2" charset="2"/>
              <a:buChar char="Ø"/>
            </a:pPr>
            <a:r>
              <a:rPr lang="en-IN" sz="2400" b="1" dirty="0"/>
              <a:t>When in acute pain: </a:t>
            </a:r>
            <a:r>
              <a:rPr lang="en-IN" sz="2400" dirty="0"/>
              <a:t>if possible, perform exercises 1 and 2; if not possible, then do exercises 3 and 4.</a:t>
            </a:r>
            <a:endParaRPr lang="en-US" sz="2400" dirty="0"/>
          </a:p>
          <a:p>
            <a:pPr lvl="1" fontAlgn="base">
              <a:buFont typeface="Wingdings" pitchFamily="2" charset="2"/>
              <a:buChar char="Ø"/>
            </a:pPr>
            <a:r>
              <a:rPr lang="en-IN" sz="2400" b="1" dirty="0"/>
              <a:t>When pain more to one side and not responding:  </a:t>
            </a:r>
            <a:r>
              <a:rPr lang="en-IN" sz="2400" dirty="0"/>
              <a:t>first exercise 5, later  exercises 1and 2.</a:t>
            </a:r>
            <a:endParaRPr lang="en-US" sz="2400" dirty="0"/>
          </a:p>
          <a:p>
            <a:pPr lvl="1">
              <a:buFont typeface="Wingdings" pitchFamily="2" charset="2"/>
              <a:buChar char="Ø"/>
            </a:pPr>
            <a:r>
              <a:rPr lang="en-IN" sz="2400" b="1" dirty="0"/>
              <a:t>When acute pain has subsided:</a:t>
            </a:r>
            <a:r>
              <a:rPr lang="en-IN" sz="2400" dirty="0"/>
              <a:t> exercises 6 and 7, always followed by exercises 1 and</a:t>
            </a:r>
            <a:r>
              <a:rPr lang="en-US" sz="2400" dirty="0"/>
              <a:t> 2</a:t>
            </a:r>
          </a:p>
          <a:p>
            <a:endParaRPr lang="en-IN" sz="2400" dirty="0"/>
          </a:p>
          <a:p>
            <a:endParaRPr lang="en-US"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533400"/>
            <a:ext cx="7498080" cy="5715000"/>
          </a:xfrm>
        </p:spPr>
        <p:txBody>
          <a:bodyPr>
            <a:normAutofit/>
          </a:bodyPr>
          <a:lstStyle/>
          <a:p>
            <a:r>
              <a:rPr lang="en-IN" sz="2400" dirty="0"/>
              <a:t>In order to prevent  future neck problem successfully you must do the following:</a:t>
            </a:r>
            <a:endParaRPr lang="en-US" sz="2400" dirty="0"/>
          </a:p>
          <a:p>
            <a:pPr lvl="1" fontAlgn="base">
              <a:buFont typeface="Wingdings" pitchFamily="2" charset="2"/>
              <a:buChar char="Ø"/>
            </a:pPr>
            <a:r>
              <a:rPr lang="en-IN" sz="2400" b="1" dirty="0"/>
              <a:t>At an times: </a:t>
            </a:r>
            <a:r>
              <a:rPr lang="en-IN" sz="2400" dirty="0"/>
              <a:t>maintain good postural habits,</a:t>
            </a:r>
            <a:endParaRPr lang="en-US" sz="2400" dirty="0"/>
          </a:p>
          <a:p>
            <a:pPr lvl="1" fontAlgn="base">
              <a:buFont typeface="Wingdings" pitchFamily="2" charset="2"/>
              <a:buChar char="Ø"/>
            </a:pPr>
            <a:r>
              <a:rPr lang="en-IN" sz="2400" b="1" dirty="0"/>
              <a:t>When no pain or stiffness: </a:t>
            </a:r>
            <a:r>
              <a:rPr lang="en-IN" sz="2400" dirty="0"/>
              <a:t>twice per day exercise 6, always followed by exercises 1 and 2.</a:t>
            </a:r>
            <a:endParaRPr lang="en-US" sz="2400" dirty="0"/>
          </a:p>
          <a:p>
            <a:pPr lvl="1">
              <a:buFont typeface="Wingdings" pitchFamily="2" charset="2"/>
              <a:buChar char="Ø"/>
            </a:pPr>
            <a:r>
              <a:rPr lang="en-IN" sz="2400" dirty="0"/>
              <a:t> </a:t>
            </a:r>
            <a:r>
              <a:rPr lang="en-IN" sz="2400" b="1" dirty="0"/>
              <a:t>At first sign of recurrence: </a:t>
            </a:r>
            <a:r>
              <a:rPr lang="en-IN" sz="2400" dirty="0"/>
              <a:t>postural correction and exercises 1 and 2 at regular intervals — that is. Ten times per session and six to eight sessions per day.</a:t>
            </a:r>
            <a:endParaRPr lang="en-US" sz="2400" dirty="0"/>
          </a:p>
          <a:p>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a:bodyPr>
          <a:lstStyle/>
          <a:p>
            <a:r>
              <a:rPr lang="en-US" sz="2400" dirty="0"/>
              <a:t>Neck problems are referred to in different ways such as arthritis in the neck, </a:t>
            </a:r>
            <a:r>
              <a:rPr lang="en-US" sz="2400" dirty="0" err="1"/>
              <a:t>spondylosis</a:t>
            </a:r>
            <a:r>
              <a:rPr lang="en-US" sz="2400" dirty="0"/>
              <a:t> of the neck, </a:t>
            </a:r>
            <a:r>
              <a:rPr lang="en-US" sz="2400" dirty="0" err="1"/>
              <a:t>rheumetism</a:t>
            </a:r>
            <a:r>
              <a:rPr lang="en-US" sz="2400" dirty="0"/>
              <a:t>, </a:t>
            </a:r>
            <a:r>
              <a:rPr lang="en-US" sz="2400" dirty="0" err="1"/>
              <a:t>fibrositis</a:t>
            </a:r>
            <a:r>
              <a:rPr lang="en-US" sz="2400" dirty="0"/>
              <a:t>, slipped disc; or, when it concerns pain extending into the arm, neuritis and neuralgia.</a:t>
            </a:r>
          </a:p>
          <a:p>
            <a:r>
              <a:rPr lang="en-US" sz="2400" dirty="0"/>
              <a:t>Usually these aches and</a:t>
            </a:r>
            <a:r>
              <a:rPr lang="en-US" sz="2400" i="1" dirty="0"/>
              <a:t> </a:t>
            </a:r>
            <a:r>
              <a:rPr lang="en-US" sz="2400" dirty="0"/>
              <a:t>pain occur intermittently that is there are times in the </a:t>
            </a:r>
            <a:r>
              <a:rPr lang="en-US" sz="2400" i="1" dirty="0"/>
              <a:t>day </a:t>
            </a:r>
            <a:r>
              <a:rPr lang="en-US" sz="2400" dirty="0"/>
              <a:t>or there </a:t>
            </a:r>
            <a:r>
              <a:rPr lang="en-US" sz="2400" i="1" dirty="0"/>
              <a:t>are </a:t>
            </a:r>
            <a:r>
              <a:rPr lang="en-US" sz="2400" dirty="0"/>
              <a:t>days that no pain is felt. </a:t>
            </a:r>
          </a:p>
          <a:p>
            <a:r>
              <a:rPr lang="en-US" sz="2400" dirty="0"/>
              <a:t>The symptoms may appear mysteriously, often for no apparent reason, and just as mysteriously disappear.</a:t>
            </a:r>
          </a:p>
          <a:p>
            <a:endParaRPr lang="en-US"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667000"/>
            <a:ext cx="7498080" cy="1143000"/>
          </a:xfrm>
        </p:spPr>
        <p:txBody>
          <a:bodyPr/>
          <a:lstStyle/>
          <a:p>
            <a:pPr algn="ctr"/>
            <a:r>
              <a:rPr lang="en-US" dirty="0"/>
              <a:t>ARTICLES: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304800"/>
            <a:ext cx="7638288" cy="6553200"/>
          </a:xfrm>
        </p:spPr>
        <p:txBody>
          <a:bodyPr>
            <a:noAutofit/>
          </a:bodyPr>
          <a:lstStyle/>
          <a:p>
            <a:pPr>
              <a:buNone/>
            </a:pPr>
            <a:r>
              <a:rPr lang="en-US" sz="2400" dirty="0"/>
              <a:t>1</a:t>
            </a:r>
            <a:r>
              <a:rPr lang="en-US" sz="2400" b="1" dirty="0"/>
              <a:t>. Efficacy Of </a:t>
            </a:r>
            <a:r>
              <a:rPr lang="en-US" sz="2400" b="1" dirty="0" err="1"/>
              <a:t>Mckenzie</a:t>
            </a:r>
            <a:r>
              <a:rPr lang="en-US" sz="2400" b="1" dirty="0"/>
              <a:t> Protocol On Non-specific Neck Pain.</a:t>
            </a:r>
          </a:p>
          <a:p>
            <a:pPr>
              <a:buFont typeface="Wingdings" pitchFamily="2" charset="2"/>
              <a:buChar char="Ø"/>
            </a:pPr>
            <a:r>
              <a:rPr lang="en-US" sz="2400" dirty="0" err="1"/>
              <a:t>Reham</a:t>
            </a:r>
            <a:r>
              <a:rPr lang="en-US" sz="2400" dirty="0"/>
              <a:t> Hussein </a:t>
            </a:r>
            <a:r>
              <a:rPr lang="en-US" sz="2400" dirty="0" err="1"/>
              <a:t>Diab</a:t>
            </a:r>
            <a:r>
              <a:rPr lang="en-US" sz="2400" dirty="0"/>
              <a:t>, </a:t>
            </a:r>
            <a:r>
              <a:rPr lang="en-US" sz="2400" dirty="0" err="1"/>
              <a:t>Rania</a:t>
            </a:r>
            <a:r>
              <a:rPr lang="en-US" sz="2400" dirty="0"/>
              <a:t> </a:t>
            </a:r>
            <a:r>
              <a:rPr lang="en-US" sz="2400" dirty="0" err="1"/>
              <a:t>Hakem</a:t>
            </a:r>
            <a:r>
              <a:rPr lang="en-US" sz="2400" dirty="0"/>
              <a:t> </a:t>
            </a:r>
            <a:r>
              <a:rPr lang="en-US" sz="2400" dirty="0" err="1"/>
              <a:t>Hamed</a:t>
            </a:r>
            <a:r>
              <a:rPr lang="en-US" sz="2400" dirty="0"/>
              <a:t>, </a:t>
            </a:r>
            <a:r>
              <a:rPr lang="en-US" sz="2400" dirty="0" err="1"/>
              <a:t>Ibrahem</a:t>
            </a:r>
            <a:r>
              <a:rPr lang="en-US" sz="2400" dirty="0"/>
              <a:t> Mustafa </a:t>
            </a:r>
            <a:r>
              <a:rPr lang="en-US" sz="2400" dirty="0" err="1"/>
              <a:t>Mustafa</a:t>
            </a:r>
            <a:endParaRPr lang="en-US" sz="2400" dirty="0"/>
          </a:p>
          <a:p>
            <a:pPr>
              <a:buFont typeface="Wingdings" pitchFamily="2" charset="2"/>
              <a:buChar char="Ø"/>
            </a:pPr>
            <a:r>
              <a:rPr lang="en-US" sz="2400" dirty="0"/>
              <a:t>International Journal of Physiotherapy and Research, 2016.</a:t>
            </a:r>
          </a:p>
          <a:p>
            <a:endParaRPr lang="en-US" sz="2400" dirty="0"/>
          </a:p>
          <a:p>
            <a:r>
              <a:rPr lang="en-US" sz="2400" dirty="0"/>
              <a:t>AIM: to evaluate the effect of McKenzie protocol on CROM, intensity of pain, and neck functional activity level in the management of non specific neck pain patients.</a:t>
            </a:r>
          </a:p>
          <a:p>
            <a:endParaRPr lang="en-US" sz="2400" dirty="0"/>
          </a:p>
          <a:p>
            <a:r>
              <a:rPr lang="en-US" sz="2400" dirty="0"/>
              <a:t>METHODOLOGY: Thirty patients 30-50 years of age was assigned in two groups. The traditional treatment was applied in the form of U.S and strengthening exercises program 3 sets of 5 repetitions, once a day, 3 times a week over a period of 6 weeks.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609600"/>
            <a:ext cx="7498080" cy="5638800"/>
          </a:xfrm>
        </p:spPr>
        <p:txBody>
          <a:bodyPr>
            <a:normAutofit/>
          </a:bodyPr>
          <a:lstStyle/>
          <a:p>
            <a:r>
              <a:rPr lang="en-US" sz="2400" dirty="0"/>
              <a:t>McKenzie protocol of treatment: Fifteen Patients with non-specific neck pain had received McKenzie protocol additionally to the traditional treatment.</a:t>
            </a:r>
          </a:p>
          <a:p>
            <a:endParaRPr lang="en-US" sz="2400" dirty="0"/>
          </a:p>
          <a:p>
            <a:r>
              <a:rPr lang="en-US" sz="2400" dirty="0"/>
              <a:t>OUTCOME MEASURES: </a:t>
            </a:r>
            <a:r>
              <a:rPr lang="en-US" sz="2400" dirty="0" err="1"/>
              <a:t>goniometer</a:t>
            </a:r>
            <a:r>
              <a:rPr lang="en-US" sz="2400" dirty="0"/>
              <a:t>, visual analog scale (VAS), and Copenhagen neck functional disability scale</a:t>
            </a:r>
          </a:p>
          <a:p>
            <a:endParaRPr lang="en-US" sz="2400" dirty="0"/>
          </a:p>
          <a:p>
            <a:r>
              <a:rPr lang="en-US" sz="2400" dirty="0"/>
              <a:t>CONCLUSION: McKenzie protocol of treatment additionally to traditional treatment is effective in increase CROM, decrease pain and increase functional activity in non specific neck pain patients.</a:t>
            </a:r>
          </a:p>
          <a:p>
            <a:endParaRPr lang="en-US"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228600"/>
            <a:ext cx="7498080" cy="5638800"/>
          </a:xfrm>
        </p:spPr>
        <p:txBody>
          <a:bodyPr>
            <a:noAutofit/>
          </a:bodyPr>
          <a:lstStyle/>
          <a:p>
            <a:pPr>
              <a:buNone/>
            </a:pPr>
            <a:r>
              <a:rPr lang="en-US" sz="2400" dirty="0"/>
              <a:t>2</a:t>
            </a:r>
            <a:r>
              <a:rPr lang="en-US" sz="2400" b="1" dirty="0"/>
              <a:t>. Compare the effectiveness of McKenzie Techniques and Isometric Strengthening Exercise In Patients with Cervical </a:t>
            </a:r>
            <a:r>
              <a:rPr lang="en-US" sz="2400" b="1" dirty="0" err="1"/>
              <a:t>Radiculopathy</a:t>
            </a:r>
            <a:endParaRPr lang="en-US" sz="2400" b="1" dirty="0"/>
          </a:p>
          <a:p>
            <a:pPr>
              <a:buFont typeface="Wingdings" pitchFamily="2" charset="2"/>
              <a:buChar char="Ø"/>
            </a:pPr>
            <a:r>
              <a:rPr lang="en-US" sz="2400" dirty="0" err="1"/>
              <a:t>Niraj</a:t>
            </a:r>
            <a:r>
              <a:rPr lang="en-US" sz="2400" dirty="0"/>
              <a:t> Kumar, </a:t>
            </a:r>
            <a:r>
              <a:rPr lang="en-US" sz="2400" dirty="0" err="1"/>
              <a:t>Shama</a:t>
            </a:r>
            <a:r>
              <a:rPr lang="en-US" sz="2400" dirty="0"/>
              <a:t> Praveen, et al.</a:t>
            </a:r>
          </a:p>
          <a:p>
            <a:pPr>
              <a:buFont typeface="Wingdings" pitchFamily="2" charset="2"/>
              <a:buChar char="Ø"/>
            </a:pPr>
            <a:r>
              <a:rPr lang="en-US" sz="2400" dirty="0"/>
              <a:t>European Journal of Molecular &amp; Clinical Medicine, 2020.</a:t>
            </a:r>
          </a:p>
          <a:p>
            <a:endParaRPr lang="en-US" sz="2400" dirty="0"/>
          </a:p>
          <a:p>
            <a:r>
              <a:rPr lang="en-US" sz="2400" dirty="0"/>
              <a:t>AIM: To compare the effectiveness of McKenzie techniques and Isometric Strengthening Exercise in patients with cervical </a:t>
            </a:r>
            <a:r>
              <a:rPr lang="en-US" sz="2400" dirty="0" err="1"/>
              <a:t>radiculopathy</a:t>
            </a:r>
            <a:r>
              <a:rPr lang="en-US" sz="2400" dirty="0"/>
              <a:t>. </a:t>
            </a:r>
          </a:p>
          <a:p>
            <a:endParaRPr lang="en-US" sz="2400" dirty="0"/>
          </a:p>
          <a:p>
            <a:r>
              <a:rPr lang="en-US" sz="2400" dirty="0"/>
              <a:t>METHODOLOGY: A convenience sample of 30 subject with cervical </a:t>
            </a:r>
            <a:r>
              <a:rPr lang="en-US" sz="2400" dirty="0" err="1"/>
              <a:t>radiculopathy</a:t>
            </a:r>
            <a:r>
              <a:rPr lang="en-US" sz="2400" dirty="0"/>
              <a:t> randomly assigned into two groups like group A and B. </a:t>
            </a:r>
          </a:p>
          <a:p>
            <a:r>
              <a:rPr lang="en-US" sz="2400" dirty="0"/>
              <a:t>The Group A subject were received McKenzie Technique (MT), Hot Pack and Postural Correction.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609600"/>
            <a:ext cx="7498080" cy="5638800"/>
          </a:xfrm>
        </p:spPr>
        <p:txBody>
          <a:bodyPr>
            <a:normAutofit/>
          </a:bodyPr>
          <a:lstStyle/>
          <a:p>
            <a:r>
              <a:rPr lang="en-US" sz="2400" dirty="0"/>
              <a:t>The Group B subject were received Isometric Strengthening Exercise (ISE), Hot Pack and Postural Correction. All two groups were treated for four week.</a:t>
            </a:r>
          </a:p>
          <a:p>
            <a:endParaRPr lang="en-US" sz="2400" dirty="0"/>
          </a:p>
          <a:p>
            <a:r>
              <a:rPr lang="en-US" sz="2400" dirty="0"/>
              <a:t>OUTCOME MEASURES: Visual analogue Scale (VAS) and Functional rating index (FRI)</a:t>
            </a:r>
          </a:p>
          <a:p>
            <a:endParaRPr lang="en-US" sz="2400" dirty="0"/>
          </a:p>
          <a:p>
            <a:r>
              <a:rPr lang="en-US" sz="2400" dirty="0"/>
              <a:t>CONCLUSION: In the present study, there was significant difference between the McKenzie treatment, Isometric strengthening exercise treatment for cervical </a:t>
            </a:r>
            <a:r>
              <a:rPr lang="en-US" sz="2400" dirty="0" err="1"/>
              <a:t>radicular</a:t>
            </a:r>
            <a:r>
              <a:rPr lang="en-US" sz="2400" dirty="0"/>
              <a:t> pain. The McKenzie protocol has been found to be more beneficial that the Isometric Strengthening exercise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41250" t="23704" r="26667" b="30370"/>
          <a:stretch>
            <a:fillRect/>
          </a:stretch>
        </p:blipFill>
        <p:spPr bwMode="auto">
          <a:xfrm>
            <a:off x="2286000" y="990600"/>
            <a:ext cx="5867400" cy="4724400"/>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533400"/>
            <a:ext cx="7714488" cy="6096000"/>
          </a:xfrm>
        </p:spPr>
        <p:txBody>
          <a:bodyPr>
            <a:noAutofit/>
          </a:bodyPr>
          <a:lstStyle/>
          <a:p>
            <a:pPr>
              <a:buNone/>
            </a:pPr>
            <a:r>
              <a:rPr lang="en-US" sz="2400" dirty="0"/>
              <a:t>3</a:t>
            </a:r>
            <a:r>
              <a:rPr lang="en-US" sz="2400" b="1" dirty="0"/>
              <a:t>. Stabilization Versus </a:t>
            </a:r>
            <a:r>
              <a:rPr lang="en-US" sz="2400" b="1" dirty="0" err="1"/>
              <a:t>Mckenzie</a:t>
            </a:r>
            <a:r>
              <a:rPr lang="en-US" sz="2400" b="1" dirty="0"/>
              <a:t> Exercises In Patients With Mechanical Neck Dysfunction</a:t>
            </a:r>
          </a:p>
          <a:p>
            <a:pPr>
              <a:buFont typeface="Wingdings" pitchFamily="2" charset="2"/>
              <a:buChar char="Ø"/>
            </a:pPr>
            <a:r>
              <a:rPr lang="en-US" sz="2400" dirty="0" err="1"/>
              <a:t>Tarek</a:t>
            </a:r>
            <a:r>
              <a:rPr lang="en-US" sz="2400" dirty="0"/>
              <a:t> </a:t>
            </a:r>
            <a:r>
              <a:rPr lang="en-US" sz="2400" dirty="0" err="1"/>
              <a:t>Ammar</a:t>
            </a:r>
            <a:r>
              <a:rPr lang="en-US" sz="2400" dirty="0"/>
              <a:t> </a:t>
            </a:r>
          </a:p>
          <a:p>
            <a:pPr>
              <a:buFont typeface="Wingdings" pitchFamily="2" charset="2"/>
              <a:buChar char="Ø"/>
            </a:pPr>
            <a:r>
              <a:rPr lang="en-US" sz="2400" dirty="0"/>
              <a:t>International Journal of Physiotherapy and Research, 2018.</a:t>
            </a:r>
          </a:p>
          <a:p>
            <a:pPr>
              <a:buNone/>
            </a:pPr>
            <a:endParaRPr lang="en-US" sz="2400" dirty="0"/>
          </a:p>
          <a:p>
            <a:r>
              <a:rPr lang="en-US" sz="2400" dirty="0"/>
              <a:t>AIM: The objective of this study was to compare stabilization exercises to McKenzie exercises in patients with MND.</a:t>
            </a:r>
          </a:p>
          <a:p>
            <a:endParaRPr lang="en-US" sz="2400" dirty="0"/>
          </a:p>
          <a:p>
            <a:r>
              <a:rPr lang="en-US" sz="2400" dirty="0"/>
              <a:t>METHODOLOGY:  27 participants were randomly allocated to the stabilization group (n=14) and the McKenzie group (n=13).</a:t>
            </a:r>
          </a:p>
          <a:p>
            <a:r>
              <a:rPr lang="en-US" sz="2400" dirty="0"/>
              <a:t>Participants in both groups received the conservative physical therapy program (heat intervention, ultrasound and neck ROM exercises).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609600"/>
            <a:ext cx="7498080" cy="5638800"/>
          </a:xfrm>
        </p:spPr>
        <p:txBody>
          <a:bodyPr>
            <a:normAutofit/>
          </a:bodyPr>
          <a:lstStyle/>
          <a:p>
            <a:r>
              <a:rPr lang="en-US" sz="2400" dirty="0"/>
              <a:t>The first group received the cervical stabilization which included the </a:t>
            </a:r>
            <a:r>
              <a:rPr lang="en-US" sz="2400" dirty="0" err="1"/>
              <a:t>craniocervical</a:t>
            </a:r>
            <a:r>
              <a:rPr lang="en-US" sz="2400" dirty="0"/>
              <a:t> flexion exercises.</a:t>
            </a:r>
          </a:p>
          <a:p>
            <a:r>
              <a:rPr lang="en-US" sz="2400" dirty="0"/>
              <a:t>The second group received the McKenzie exercises in addition to the conservative program. The McKenzie exercises included head retraction and neck extension in sitting position, head retraction and neck extension in supine position, left and right lateral bending, head turning, and neck flexion in sitting position.</a:t>
            </a:r>
          </a:p>
          <a:p>
            <a:endParaRPr lang="en-US" sz="2400" dirty="0"/>
          </a:p>
          <a:p>
            <a:r>
              <a:rPr lang="en-US" sz="2400" dirty="0"/>
              <a:t>OUTCOME MEASURES: VAS, NDI, goniometry.</a:t>
            </a:r>
          </a:p>
          <a:p>
            <a:endParaRPr lang="en-US" sz="2400" dirty="0"/>
          </a:p>
          <a:p>
            <a:r>
              <a:rPr lang="en-US" sz="2400" dirty="0"/>
              <a:t>CONCLUSION: Both programs were equally effective in improving pain, disability, and range of motion of patients with MND.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a:bodyPr>
          <a:lstStyle/>
          <a:p>
            <a:r>
              <a:rPr lang="en-US" sz="2400" dirty="0"/>
              <a:t>Robin </a:t>
            </a:r>
            <a:r>
              <a:rPr lang="en-US" sz="2400" dirty="0" err="1"/>
              <a:t>Mckenzie</a:t>
            </a:r>
            <a:r>
              <a:rPr lang="en-US" sz="2400" dirty="0"/>
              <a:t>, Treat Your Own Neck, 2</a:t>
            </a:r>
            <a:r>
              <a:rPr lang="en-US" sz="2400" baseline="30000" dirty="0"/>
              <a:t>nd</a:t>
            </a:r>
            <a:r>
              <a:rPr lang="en-US" sz="2400" dirty="0"/>
              <a:t> edition.</a:t>
            </a:r>
          </a:p>
          <a:p>
            <a:r>
              <a:rPr lang="en-US" sz="2400" dirty="0"/>
              <a:t>Robin </a:t>
            </a:r>
            <a:r>
              <a:rPr lang="en-US" sz="2400" dirty="0" err="1"/>
              <a:t>Mckenzie</a:t>
            </a:r>
            <a:r>
              <a:rPr lang="en-US" sz="2400" dirty="0"/>
              <a:t>, 7 Steps to </a:t>
            </a:r>
            <a:r>
              <a:rPr lang="en-US" sz="2400" dirty="0" err="1"/>
              <a:t>Painfree</a:t>
            </a:r>
            <a:r>
              <a:rPr lang="en-US" sz="2400" dirty="0"/>
              <a:t> Life.</a:t>
            </a:r>
          </a:p>
          <a:p>
            <a:r>
              <a:rPr lang="en-US" sz="2400" dirty="0" err="1"/>
              <a:t>Ammar</a:t>
            </a:r>
            <a:r>
              <a:rPr lang="en-US" sz="2400" dirty="0"/>
              <a:t> T., Stabilization Versus </a:t>
            </a:r>
            <a:r>
              <a:rPr lang="en-US" sz="2400" dirty="0" err="1"/>
              <a:t>Mckenzie</a:t>
            </a:r>
            <a:r>
              <a:rPr lang="en-US" sz="2400" dirty="0"/>
              <a:t> Exercises In Patients With Mechanical Neck Dysfunction. 2018. </a:t>
            </a:r>
            <a:r>
              <a:rPr lang="en-US" sz="2400" i="1" dirty="0"/>
              <a:t>International Journal of Physiotherapy and Research</a:t>
            </a:r>
          </a:p>
          <a:p>
            <a:r>
              <a:rPr lang="en-US" sz="2400" dirty="0" err="1"/>
              <a:t>Niraj</a:t>
            </a:r>
            <a:r>
              <a:rPr lang="en-US" sz="2400" dirty="0"/>
              <a:t> Kumar, </a:t>
            </a:r>
            <a:r>
              <a:rPr lang="en-US" sz="2400" dirty="0" err="1"/>
              <a:t>Shama</a:t>
            </a:r>
            <a:r>
              <a:rPr lang="en-US" sz="2400" dirty="0"/>
              <a:t> Praveen, et al., Compare the effectiveness of McKenzie Techniques and Isometric Strengthening Exercise In Patients with Cervical </a:t>
            </a:r>
            <a:r>
              <a:rPr lang="en-US" sz="2400" dirty="0" err="1"/>
              <a:t>Radiculopathy</a:t>
            </a:r>
            <a:r>
              <a:rPr lang="en-US" sz="2400" dirty="0"/>
              <a:t>. 2018</a:t>
            </a:r>
            <a:r>
              <a:rPr lang="en-US" sz="2400" i="1" dirty="0"/>
              <a:t>. International Journal of Physiotherapy and Research</a:t>
            </a:r>
          </a:p>
          <a:p>
            <a:pPr>
              <a:buNone/>
            </a:pPr>
            <a:endParaRPr lang="en-US" sz="2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0"/>
            <a:ext cx="7498080" cy="1143000"/>
          </a:xfrm>
        </p:spPr>
        <p:txBody>
          <a:bodyPr>
            <a:normAutofit/>
          </a:bodyPr>
          <a:lstStyle/>
          <a:p>
            <a:pPr algn="ctr"/>
            <a:r>
              <a:rPr lang="en-US" sz="6000" dirty="0"/>
              <a:t>THANK YOU…!!!!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NECK PAIN</a:t>
            </a:r>
          </a:p>
        </p:txBody>
      </p:sp>
      <p:sp>
        <p:nvSpPr>
          <p:cNvPr id="3" name="Content Placeholder 2"/>
          <p:cNvSpPr>
            <a:spLocks noGrp="1"/>
          </p:cNvSpPr>
          <p:nvPr>
            <p:ph idx="1"/>
          </p:nvPr>
        </p:nvSpPr>
        <p:spPr>
          <a:xfrm>
            <a:off x="1435608" y="1219200"/>
            <a:ext cx="7498080" cy="4800600"/>
          </a:xfrm>
        </p:spPr>
        <p:txBody>
          <a:bodyPr>
            <a:noAutofit/>
          </a:bodyPr>
          <a:lstStyle/>
          <a:p>
            <a:r>
              <a:rPr lang="en-IN" sz="2400" dirty="0"/>
              <a:t>Mechanical pain occurs when the joint between two bones has been placed in a position that overstretches the surrounding soft tissues.</a:t>
            </a:r>
          </a:p>
          <a:p>
            <a:r>
              <a:rPr lang="en-IN" sz="2400" dirty="0"/>
              <a:t>Pain of mechanical origin may arise in the neck for the following reasons. </a:t>
            </a:r>
          </a:p>
          <a:p>
            <a:r>
              <a:rPr lang="en-IN" sz="2400" dirty="0"/>
              <a:t>The ligaments and other soft tissues which hold the vertebrae together can simply be overstretched without further damage. </a:t>
            </a:r>
          </a:p>
          <a:p>
            <a:r>
              <a:rPr lang="en-IN" sz="2400" dirty="0"/>
              <a:t>Overstretching may be caused by an outside force placing a sudden severe strain on the neck, for example due to an accident or during contact sport. </a:t>
            </a:r>
          </a:p>
          <a:p>
            <a:r>
              <a:rPr lang="en-IN" sz="2400" dirty="0"/>
              <a:t>More often overstretching is caused by postural stresses which place less severe strains on the neck over a longer time period.</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609600"/>
            <a:ext cx="7498080" cy="5867400"/>
          </a:xfrm>
        </p:spPr>
        <p:txBody>
          <a:bodyPr>
            <a:noAutofit/>
          </a:bodyPr>
          <a:lstStyle/>
          <a:p>
            <a:r>
              <a:rPr lang="en-IN" sz="2400" dirty="0"/>
              <a:t>Complications of another nature arise when the ligaments surrounding the disc are injured to such an extent that the disc loses its ability to absorb shock and its outer wall weakened. </a:t>
            </a:r>
          </a:p>
          <a:p>
            <a:r>
              <a:rPr lang="en-IN" sz="2400" dirty="0"/>
              <a:t>This allows the soft inside of the disc to bulge outwards and. In extreme cases, to burst through the outer ligament which may cause serious problems. </a:t>
            </a:r>
          </a:p>
          <a:p>
            <a:r>
              <a:rPr lang="en-IN" sz="2400" dirty="0"/>
              <a:t>When the disc bulge protrudes far enough backwards it may press painfully on a spinal nerve. </a:t>
            </a:r>
          </a:p>
          <a:p>
            <a:r>
              <a:rPr lang="en-IN" sz="2400" dirty="0"/>
              <a:t>This may cause some of the pains felt well away from the source of the trouble. For example in the arm or hand.</a:t>
            </a:r>
            <a:r>
              <a:rPr lang="en-US" sz="2400" dirty="0"/>
              <a:t> </a:t>
            </a:r>
          </a:p>
          <a:p>
            <a:r>
              <a:rPr lang="en-IN" sz="2400" dirty="0"/>
              <a:t>Due to this bulging the disc become severely distorted and prevent the vertebrae from lining up properly during movement. </a:t>
            </a:r>
          </a:p>
          <a:p>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IS PAIN FELT</a:t>
            </a:r>
          </a:p>
        </p:txBody>
      </p:sp>
      <p:sp>
        <p:nvSpPr>
          <p:cNvPr id="3" name="Content Placeholder 2"/>
          <p:cNvSpPr>
            <a:spLocks noGrp="1"/>
          </p:cNvSpPr>
          <p:nvPr>
            <p:ph idx="1"/>
          </p:nvPr>
        </p:nvSpPr>
        <p:spPr/>
        <p:txBody>
          <a:bodyPr>
            <a:normAutofit/>
          </a:bodyPr>
          <a:lstStyle/>
          <a:p>
            <a:r>
              <a:rPr lang="en-IN" sz="2400" dirty="0"/>
              <a:t>The sites of pain caused by neck problems vary from one person to another. </a:t>
            </a:r>
          </a:p>
          <a:p>
            <a:r>
              <a:rPr lang="en-IN" sz="2400" dirty="0"/>
              <a:t>In a first attack pain is usually felt at or near the base of the neck, in the centre or just to one.</a:t>
            </a:r>
          </a:p>
          <a:p>
            <a:r>
              <a:rPr lang="en-IN" sz="2400" dirty="0"/>
              <a:t>Usually the pain subsides within a few days.</a:t>
            </a:r>
          </a:p>
          <a:p>
            <a:r>
              <a:rPr lang="en-IN" sz="2400" dirty="0"/>
              <a:t>In subsequent attacks pain may reach across both shoulders, to the top of one shoulder or the shoulder blade; and later Still to the outside or back of the upper am as far as the elbow; Or it may extend below the elbow to the wrist or hand and pins and needles or numbness may be felt in the fingers</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762000"/>
            <a:ext cx="7498080" cy="5486400"/>
          </a:xfrm>
        </p:spPr>
        <p:txBody>
          <a:bodyPr>
            <a:normAutofit/>
          </a:bodyPr>
          <a:lstStyle/>
          <a:p>
            <a:r>
              <a:rPr lang="en-IN" sz="2400" dirty="0"/>
              <a:t>Some people experience headaches as a result of neck problems.</a:t>
            </a:r>
          </a:p>
          <a:p>
            <a:r>
              <a:rPr lang="en-IN" sz="2400" dirty="0"/>
              <a:t>Often these headaches are felt at the top of the neck and the base and back of the head, on one or both sides; but they Can also spread from the back of the head over the top of the head to above or behind the eye, again on one or both sides.</a:t>
            </a:r>
            <a:endParaRPr lang="en-US" sz="2400" dirty="0"/>
          </a:p>
        </p:txBody>
      </p:sp>
      <p:grpSp>
        <p:nvGrpSpPr>
          <p:cNvPr id="1026" name="Group 2"/>
          <p:cNvGrpSpPr>
            <a:grpSpLocks/>
          </p:cNvGrpSpPr>
          <p:nvPr/>
        </p:nvGrpSpPr>
        <p:grpSpPr bwMode="auto">
          <a:xfrm>
            <a:off x="2133600" y="3886200"/>
            <a:ext cx="2286000" cy="2209800"/>
            <a:chOff x="855" y="189"/>
            <a:chExt cx="2415" cy="2446"/>
          </a:xfrm>
        </p:grpSpPr>
        <p:pic>
          <p:nvPicPr>
            <p:cNvPr id="1027" name="Picture 3"/>
            <p:cNvPicPr>
              <a:picLocks noChangeAspect="1" noChangeArrowheads="1"/>
            </p:cNvPicPr>
            <p:nvPr/>
          </p:nvPicPr>
          <p:blipFill>
            <a:blip r:embed="rId2"/>
            <a:srcRect/>
            <a:stretch>
              <a:fillRect/>
            </a:stretch>
          </p:blipFill>
          <p:spPr bwMode="auto">
            <a:xfrm>
              <a:off x="878" y="188"/>
              <a:ext cx="2392" cy="2386"/>
            </a:xfrm>
            <a:prstGeom prst="rect">
              <a:avLst/>
            </a:prstGeom>
            <a:noFill/>
            <a:ln w="9525">
              <a:noFill/>
              <a:miter lim="800000"/>
              <a:headEnd/>
              <a:tailEnd/>
            </a:ln>
          </p:spPr>
        </p:pic>
        <p:sp>
          <p:nvSpPr>
            <p:cNvPr id="1028" name="Line 4"/>
            <p:cNvSpPr>
              <a:spLocks noChangeShapeType="1"/>
            </p:cNvSpPr>
            <p:nvPr/>
          </p:nvSpPr>
          <p:spPr bwMode="auto">
            <a:xfrm>
              <a:off x="863" y="2635"/>
              <a:ext cx="0" cy="0"/>
            </a:xfrm>
            <a:prstGeom prst="line">
              <a:avLst/>
            </a:prstGeom>
            <a:noFill/>
            <a:ln w="9613">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29" name="Group 5"/>
          <p:cNvGrpSpPr>
            <a:grpSpLocks/>
          </p:cNvGrpSpPr>
          <p:nvPr/>
        </p:nvGrpSpPr>
        <p:grpSpPr bwMode="auto">
          <a:xfrm>
            <a:off x="6019800" y="3886200"/>
            <a:ext cx="2286000" cy="2438400"/>
            <a:chOff x="3709" y="2488"/>
            <a:chExt cx="2355" cy="2597"/>
          </a:xfrm>
        </p:grpSpPr>
        <p:pic>
          <p:nvPicPr>
            <p:cNvPr id="1030" name="Picture 6"/>
            <p:cNvPicPr>
              <a:picLocks noChangeAspect="1" noChangeArrowheads="1"/>
            </p:cNvPicPr>
            <p:nvPr/>
          </p:nvPicPr>
          <p:blipFill>
            <a:blip r:embed="rId3"/>
            <a:srcRect r="2153" b="1914"/>
            <a:stretch>
              <a:fillRect/>
            </a:stretch>
          </p:blipFill>
          <p:spPr bwMode="auto">
            <a:xfrm>
              <a:off x="3724" y="2488"/>
              <a:ext cx="2340" cy="2429"/>
            </a:xfrm>
            <a:prstGeom prst="rect">
              <a:avLst/>
            </a:prstGeom>
            <a:noFill/>
            <a:ln w="9525">
              <a:noFill/>
              <a:miter lim="800000"/>
              <a:headEnd/>
              <a:tailEnd/>
            </a:ln>
          </p:spPr>
        </p:pic>
        <p:sp>
          <p:nvSpPr>
            <p:cNvPr id="1032" name="Line 8"/>
            <p:cNvSpPr>
              <a:spLocks noChangeShapeType="1"/>
            </p:cNvSpPr>
            <p:nvPr/>
          </p:nvSpPr>
          <p:spPr bwMode="auto">
            <a:xfrm>
              <a:off x="3709" y="5085"/>
              <a:ext cx="0" cy="0"/>
            </a:xfrm>
            <a:prstGeom prst="line">
              <a:avLst/>
            </a:prstGeom>
            <a:noFill/>
            <a:ln w="9613">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6.jpeg"/>
          <p:cNvPicPr/>
          <p:nvPr/>
        </p:nvPicPr>
        <p:blipFill>
          <a:blip r:embed="rId2" cstate="print"/>
          <a:stretch>
            <a:fillRect/>
          </a:stretch>
        </p:blipFill>
        <p:spPr>
          <a:xfrm>
            <a:off x="6477000" y="914400"/>
            <a:ext cx="2057400" cy="1981200"/>
          </a:xfrm>
          <a:prstGeom prst="rect">
            <a:avLst/>
          </a:prstGeom>
        </p:spPr>
      </p:pic>
      <p:grpSp>
        <p:nvGrpSpPr>
          <p:cNvPr id="2050" name="Group 2"/>
          <p:cNvGrpSpPr>
            <a:grpSpLocks/>
          </p:cNvGrpSpPr>
          <p:nvPr/>
        </p:nvGrpSpPr>
        <p:grpSpPr bwMode="auto">
          <a:xfrm>
            <a:off x="1219200" y="3886200"/>
            <a:ext cx="2286000" cy="2219325"/>
            <a:chOff x="3535" y="391"/>
            <a:chExt cx="2430" cy="2174"/>
          </a:xfrm>
        </p:grpSpPr>
        <p:pic>
          <p:nvPicPr>
            <p:cNvPr id="2051" name="Picture 3"/>
            <p:cNvPicPr>
              <a:picLocks noChangeAspect="1" noChangeArrowheads="1"/>
            </p:cNvPicPr>
            <p:nvPr/>
          </p:nvPicPr>
          <p:blipFill>
            <a:blip r:embed="rId3"/>
            <a:srcRect/>
            <a:stretch>
              <a:fillRect/>
            </a:stretch>
          </p:blipFill>
          <p:spPr bwMode="auto">
            <a:xfrm>
              <a:off x="3542" y="391"/>
              <a:ext cx="2423" cy="2174"/>
            </a:xfrm>
            <a:prstGeom prst="rect">
              <a:avLst/>
            </a:prstGeom>
            <a:noFill/>
            <a:ln w="9525">
              <a:noFill/>
              <a:miter lim="800000"/>
              <a:headEnd/>
              <a:tailEnd/>
            </a:ln>
          </p:spPr>
        </p:pic>
        <p:sp>
          <p:nvSpPr>
            <p:cNvPr id="2052" name="Line 4"/>
            <p:cNvSpPr>
              <a:spLocks noChangeShapeType="1"/>
            </p:cNvSpPr>
            <p:nvPr/>
          </p:nvSpPr>
          <p:spPr bwMode="auto">
            <a:xfrm>
              <a:off x="3542" y="2535"/>
              <a:ext cx="0" cy="0"/>
            </a:xfrm>
            <a:prstGeom prst="line">
              <a:avLst/>
            </a:prstGeom>
            <a:noFill/>
            <a:ln w="9613">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6" name="Picture 5"/>
          <p:cNvPicPr/>
          <p:nvPr/>
        </p:nvPicPr>
        <p:blipFill>
          <a:blip r:embed="rId4"/>
          <a:srcRect l="49992"/>
          <a:stretch>
            <a:fillRect/>
          </a:stretch>
        </p:blipFill>
        <p:spPr>
          <a:xfrm>
            <a:off x="6477000" y="3886200"/>
            <a:ext cx="2362200" cy="2209800"/>
          </a:xfrm>
          <a:prstGeom prst="rect">
            <a:avLst/>
          </a:prstGeom>
        </p:spPr>
      </p:pic>
      <p:pic>
        <p:nvPicPr>
          <p:cNvPr id="7" name="Picture 6"/>
          <p:cNvPicPr/>
          <p:nvPr/>
        </p:nvPicPr>
        <p:blipFill>
          <a:blip r:embed="rId4"/>
          <a:srcRect r="44126"/>
          <a:stretch>
            <a:fillRect/>
          </a:stretch>
        </p:blipFill>
        <p:spPr>
          <a:xfrm>
            <a:off x="3886200" y="3886200"/>
            <a:ext cx="2209800" cy="2286000"/>
          </a:xfrm>
          <a:prstGeom prst="rect">
            <a:avLst/>
          </a:prstGeom>
        </p:spPr>
      </p:pic>
      <p:pic>
        <p:nvPicPr>
          <p:cNvPr id="9" name="image15.jpeg"/>
          <p:cNvPicPr/>
          <p:nvPr/>
        </p:nvPicPr>
        <p:blipFill>
          <a:blip r:embed="rId5" cstate="print"/>
          <a:srcRect b="9170"/>
          <a:stretch>
            <a:fillRect/>
          </a:stretch>
        </p:blipFill>
        <p:spPr>
          <a:xfrm>
            <a:off x="3962400" y="990600"/>
            <a:ext cx="2133600" cy="1905000"/>
          </a:xfrm>
          <a:prstGeom prst="rect">
            <a:avLst/>
          </a:prstGeom>
        </p:spPr>
      </p:pic>
      <p:pic>
        <p:nvPicPr>
          <p:cNvPr id="10" name="image14.jpeg"/>
          <p:cNvPicPr/>
          <p:nvPr/>
        </p:nvPicPr>
        <p:blipFill>
          <a:blip r:embed="rId6" cstate="print"/>
          <a:stretch>
            <a:fillRect/>
          </a:stretch>
        </p:blipFill>
        <p:spPr>
          <a:xfrm>
            <a:off x="1447800" y="990600"/>
            <a:ext cx="2057400" cy="19812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4">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Theme4</Template>
  <TotalTime>1023</TotalTime>
  <Words>3628</Words>
  <Application>Microsoft Office PowerPoint</Application>
  <PresentationFormat>On-screen Show (4:3)</PresentationFormat>
  <Paragraphs>211</Paragraphs>
  <Slides>49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Calibri</vt:lpstr>
      <vt:lpstr>Gill Sans MT</vt:lpstr>
      <vt:lpstr>Times New Roman</vt:lpstr>
      <vt:lpstr>Verdana</vt:lpstr>
      <vt:lpstr>Wingdings</vt:lpstr>
      <vt:lpstr>Wingdings 2</vt:lpstr>
      <vt:lpstr>Theme4</vt:lpstr>
      <vt:lpstr>MCKENZIE APPROACH FOR NECK PAIN</vt:lpstr>
      <vt:lpstr>DEFINATION:</vt:lpstr>
      <vt:lpstr>PowerPoint Presentation</vt:lpstr>
      <vt:lpstr>INTRODUCTION:</vt:lpstr>
      <vt:lpstr>WHY NECK PAIN</vt:lpstr>
      <vt:lpstr>PowerPoint Presentation</vt:lpstr>
      <vt:lpstr>WHERE IS PAIN FELT</vt:lpstr>
      <vt:lpstr>PowerPoint Presentation</vt:lpstr>
      <vt:lpstr>PowerPoint Presentation</vt:lpstr>
      <vt:lpstr>Common causes of neck pain</vt:lpstr>
      <vt:lpstr>PowerPoint Presentation</vt:lpstr>
      <vt:lpstr>PowerPoint Presentation</vt:lpstr>
      <vt:lpstr>PowerPoint Presentation</vt:lpstr>
      <vt:lpstr>PowerPoint Presentation</vt:lpstr>
      <vt:lpstr>PowerPoint Presentation</vt:lpstr>
      <vt:lpstr>GENERAL GUIDELINES AND PRECAUTIONS:</vt:lpstr>
      <vt:lpstr>EXERCISES: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EXERCISES:</vt:lpstr>
      <vt:lpstr>PowerPoint Presentation</vt:lpstr>
      <vt:lpstr>ARTICLES: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MCKENZIE APPROACH FOR NECK PAIN</dc:title>
  <dc:creator>Microsoft</dc:creator>
  <cp:lastModifiedBy>prachidorlikar0510@gmail.com</cp:lastModifiedBy>
  <cp:revision>76</cp:revision>
  <dcterms:created xsi:type="dcterms:W3CDTF">2021-04-24T05:16:43Z</dcterms:created>
  <dcterms:modified xsi:type="dcterms:W3CDTF">2024-06-18T14:47:58Z</dcterms:modified>
</cp:coreProperties>
</file>